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empieces vendiendo la solución. Abre con la promesa: pagar a la red sin perder dinero en el camino. Deja que la curiosidad trabaje. La marca (Tokiia) aparece recién al final.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Resume la propuesta como UN flujo de dos pasos: emparejar local (Paso 1, ~40%) y convertir lo que sobra a stablecoin (Paso 2, ~20%). No son dos productos: es una sola solución secuencial.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Paso 1: el servicio de billeteras que hace el emparejamiento LOCAL. Tres piezas: billeteras, transferencias P2P dentro del mismo país, y el registro auditable. Ese registro habilita el Paso 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Paso 2: convertir a stablecoin lo que no se emparejó. El registro interno es la base. USDT/USDC según la región. Cubre el 20% restante.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Mensaje clave: NO añadimos burocracia. La red de NBN ya existe, los miembros ya están registrados y ya ganaron su dinero. La lógica es que cobren fácil. Es entre dos empresas privadas; no prometemos procesos que no hacemos. Todo simple.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Modelo alineado al volumen, no a cuotas fijas. Las cifras son ilustrativas y se acuerdan tras el piloto. Tres líneas: integración, fee por transacción y fee solo sobre el ~20% que sale.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Cuatro fases con plazos estimados. El primer pago real en stablecoin puede llegar en pocas semanas. Los tiempos se afinan tras el piloto.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Beneficios concretos: menos costo, pagos instantáneos, retención, liquidez interna, cobertura multipaís y trazabilidad. Conecta cada uno con un dolor que ya mostramos.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Cierre. AQUÍ se revela Tokiia como el proveedor que entrega todo (WaaS + liquidación). Pedido claro: piloto, integración y activación. Dejar abierta la coordinación de próximos pasos.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Primero el escenario, sin números. Pinta el cuadro: una red mundial que cada ciclo espera su pago. Que el cliente sienta el tamaño del reto antes de ver una sola cifra.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Profundiza el problema con tres muros concretos: lento, caro, fragmentado. Usa el lenguaje del cliente, no el técnico. El objetivo es que asienta con la cabeza: 'sí, eso me pasa'.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ejemplo de $80,000 con barras. Sube la tensión: el 60% ($48,000) tiene que salir del país por la vía cara y lenta. Este es el punto más alto del problema. No reveles aún la solución.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Diapositiva puente, una sola pregunta en pantalla. Haz una pausa real aquí. Esta es la transición del problema a la solución: el momento 'ajá'.</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Aterriza la idea con personas del MISMO país/equipo. María (Perú) quiere efectivo; Carlos (Perú, su equipo) quiere producto y pagaría en efectivo. El efectivo NUNCA cruza fronteras: cambia de manos local. Esto es el Paso 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Los 4 pasos del emparejamiento local (Paso 1). Insistir: ambos son del mismo equipo en Perú. El saldo viaja por la billetera, el efectivo cambia de manos en persona. Cada transferencia deja un registro que se usa en el Paso 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 payoff con barras comparativas. Antes salía el 60%; con el emparejamiento local (Paso 1), solo el 20%. Una caída del 67%. Ese 20% restante se resuelve en el Paso 2 (stablecoin).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Paso 2: la red ya está depurada y el saldo que sobró (porque nadie cerca quería comprar) se convierte a stablecoin. Explica en simple qué es (dinero digital que vale 1 dólar). Muestra los logos USDT/USDC. Rápido, global, barato.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7221A"/>
        </a:solidFill>
      </p:bgPr>
    </p:bg>
    <p:spTree>
      <p:nvGrpSpPr>
        <p:cNvPr id="1" name=""/>
        <p:cNvGrpSpPr/>
        <p:nvPr/>
      </p:nvGrpSpPr>
      <p:grpSpPr>
        <a:xfrm>
          <a:off x="0" y="0"/>
          <a:ext cx="0" cy="0"/>
          <a:chOff x="0" y="0"/>
          <a:chExt cx="0" cy="0"/>
        </a:xfrm>
      </p:grpSpPr>
      <p:sp>
        <p:nvSpPr>
          <p:cNvPr id="2" name="Shape 0"/>
          <p:cNvSpPr/>
          <p:nvPr/>
        </p:nvSpPr>
        <p:spPr>
          <a:xfrm>
            <a:off x="9509760" y="-1737360"/>
            <a:ext cx="4754880" cy="4754880"/>
          </a:xfrm>
          <a:prstGeom prst="ellipse">
            <a:avLst/>
          </a:prstGeom>
          <a:solidFill>
            <a:srgbClr val="0D3528"/>
          </a:solidFill>
          <a:ln/>
        </p:spPr>
      </p:sp>
      <p:sp>
        <p:nvSpPr>
          <p:cNvPr id="3" name="Shape 1"/>
          <p:cNvSpPr/>
          <p:nvPr/>
        </p:nvSpPr>
        <p:spPr>
          <a:xfrm>
            <a:off x="10424160" y="-822960"/>
            <a:ext cx="2926080" cy="2926080"/>
          </a:xfrm>
          <a:prstGeom prst="ellipse">
            <a:avLst/>
          </a:prstGeom>
          <a:solidFill>
            <a:srgbClr val="047857"/>
          </a:solidFill>
          <a:ln/>
        </p:spPr>
      </p:sp>
      <p:sp>
        <p:nvSpPr>
          <p:cNvPr id="4" name="Shape 2"/>
          <p:cNvSpPr/>
          <p:nvPr/>
        </p:nvSpPr>
        <p:spPr>
          <a:xfrm>
            <a:off x="685800" y="914400"/>
            <a:ext cx="868680" cy="868680"/>
          </a:xfrm>
          <a:prstGeom prst="ellipse">
            <a:avLst/>
          </a:prstGeom>
          <a:solidFill>
            <a:srgbClr val="10B981"/>
          </a:solidFill>
          <a:ln/>
        </p:spPr>
      </p:sp>
      <p:pic>
        <p:nvPicPr>
          <p:cNvPr id="5" name="Image 0" descr="preencoded.png">    </p:cNvPr>
          <p:cNvPicPr>
            <a:picLocks noChangeAspect="1"/>
          </p:cNvPicPr>
          <p:nvPr/>
        </p:nvPicPr>
        <p:blipFill>
          <a:blip r:embed="rId1"/>
          <a:stretch>
            <a:fillRect/>
          </a:stretch>
        </p:blipFill>
        <p:spPr>
          <a:xfrm>
            <a:off x="894283" y="1122883"/>
            <a:ext cx="451714" cy="451714"/>
          </a:xfrm>
          <a:prstGeom prst="rect">
            <a:avLst/>
          </a:prstGeom>
        </p:spPr>
      </p:pic>
      <p:sp>
        <p:nvSpPr>
          <p:cNvPr id="6" name="Text 3"/>
          <p:cNvSpPr/>
          <p:nvPr/>
        </p:nvSpPr>
        <p:spPr>
          <a:xfrm>
            <a:off x="685800" y="2011680"/>
            <a:ext cx="10820095" cy="365760"/>
          </a:xfrm>
          <a:prstGeom prst="rect">
            <a:avLst/>
          </a:prstGeom>
          <a:noFill/>
          <a:ln/>
        </p:spPr>
        <p:txBody>
          <a:bodyPr wrap="square" lIns="0" tIns="0" rIns="0" bIns="0" rtlCol="0" anchor="ctr"/>
          <a:lstStyle/>
          <a:p>
            <a:pPr indent="0" marL="0">
              <a:buNone/>
            </a:pPr>
            <a:r>
              <a:rPr lang="en-US" sz="1350" b="1" dirty="0">
                <a:solidFill>
                  <a:srgbClr val="10B981"/>
                </a:solidFill>
                <a:latin typeface="Calibri" pitchFamily="34" charset="0"/>
                <a:ea typeface="Calibri" pitchFamily="34" charset="-122"/>
                <a:cs typeface="Calibri" pitchFamily="34" charset="-120"/>
              </a:rPr>
              <a:t>PROPUESTA PARA NBN LIVING</a:t>
            </a:r>
            <a:endParaRPr lang="en-US" sz="1350" dirty="0"/>
          </a:p>
        </p:txBody>
      </p:sp>
      <p:sp>
        <p:nvSpPr>
          <p:cNvPr id="7" name="Text 4"/>
          <p:cNvSpPr/>
          <p:nvPr/>
        </p:nvSpPr>
        <p:spPr>
          <a:xfrm>
            <a:off x="685800" y="2423160"/>
            <a:ext cx="10607040" cy="1554480"/>
          </a:xfrm>
          <a:prstGeom prst="rect">
            <a:avLst/>
          </a:prstGeom>
          <a:noFill/>
          <a:ln/>
        </p:spPr>
        <p:txBody>
          <a:bodyPr wrap="square" lIns="0" tIns="0" rIns="0" bIns="0" rtlCol="0" anchor="ctr"/>
          <a:lstStyle/>
          <a:p>
            <a:pPr indent="0" marL="0">
              <a:lnSpc>
                <a:spcPct val="102000"/>
              </a:lnSpc>
              <a:buNone/>
            </a:pPr>
            <a:r>
              <a:rPr lang="en-US" sz="4200" b="1" dirty="0">
                <a:solidFill>
                  <a:srgbClr val="FFFFFF"/>
                </a:solidFill>
                <a:latin typeface="Calibri" pitchFamily="34" charset="0"/>
                <a:ea typeface="Calibri" pitchFamily="34" charset="-122"/>
                <a:cs typeface="Calibri" pitchFamily="34" charset="-120"/>
              </a:rPr>
              <a:t>Pagar a tu red, en cualquier país,</a:t>
            </a:r>
            <a:endParaRPr lang="en-US" sz="4200" dirty="0"/>
          </a:p>
          <a:p>
            <a:pPr indent="0" marL="0">
              <a:lnSpc>
                <a:spcPct val="102000"/>
              </a:lnSpc>
              <a:buNone/>
            </a:pPr>
            <a:r>
              <a:rPr lang="en-US" sz="4200" b="1" dirty="0">
                <a:solidFill>
                  <a:srgbClr val="FFFFFF"/>
                </a:solidFill>
                <a:latin typeface="Calibri" pitchFamily="34" charset="0"/>
                <a:ea typeface="Calibri" pitchFamily="34" charset="-122"/>
                <a:cs typeface="Calibri" pitchFamily="34" charset="-120"/>
              </a:rPr>
              <a:t>sin perder en el camino.</a:t>
            </a:r>
            <a:endParaRPr lang="en-US" sz="4200" dirty="0"/>
          </a:p>
        </p:txBody>
      </p:sp>
      <p:sp>
        <p:nvSpPr>
          <p:cNvPr id="8" name="Text 5"/>
          <p:cNvSpPr/>
          <p:nvPr/>
        </p:nvSpPr>
        <p:spPr>
          <a:xfrm>
            <a:off x="685800" y="4251960"/>
            <a:ext cx="9875520" cy="1188720"/>
          </a:xfrm>
          <a:prstGeom prst="rect">
            <a:avLst/>
          </a:prstGeom>
          <a:noFill/>
          <a:ln/>
        </p:spPr>
        <p:txBody>
          <a:bodyPr wrap="square" lIns="0" tIns="0" rIns="0" bIns="0" rtlCol="0" anchor="ctr"/>
          <a:lstStyle/>
          <a:p>
            <a:pPr indent="0" marL="0">
              <a:lnSpc>
                <a:spcPct val="112000"/>
              </a:lnSpc>
              <a:buNone/>
            </a:pPr>
            <a:r>
              <a:rPr lang="en-US" sz="1700" dirty="0">
                <a:solidFill>
                  <a:srgbClr val="BFE8D9"/>
                </a:solidFill>
                <a:latin typeface="Calibri" pitchFamily="34" charset="0"/>
                <a:ea typeface="Calibri" pitchFamily="34" charset="-122"/>
                <a:cs typeface="Calibri" pitchFamily="34" charset="-120"/>
              </a:rPr>
              <a:t>Una forma simple de que cada miembro cobre rápido: usando la propia red como liquidez, y dinero digital estable solo cuando hace falta.</a:t>
            </a:r>
            <a:endParaRPr lang="en-US" sz="1700" dirty="0"/>
          </a:p>
        </p:txBody>
      </p:sp>
      <p:pic>
        <p:nvPicPr>
          <p:cNvPr id="9" name="Image 1" descr="preencoded.png">    </p:cNvPr>
          <p:cNvPicPr>
            <a:picLocks noChangeAspect="1"/>
          </p:cNvPicPr>
          <p:nvPr/>
        </p:nvPicPr>
        <p:blipFill>
          <a:blip r:embed="rId2"/>
          <a:stretch>
            <a:fillRect/>
          </a:stretch>
        </p:blipFill>
        <p:spPr>
          <a:xfrm>
            <a:off x="685800" y="5806440"/>
            <a:ext cx="384048" cy="384048"/>
          </a:xfrm>
          <a:prstGeom prst="rect">
            <a:avLst/>
          </a:prstGeom>
        </p:spPr>
      </p:pic>
      <p:pic>
        <p:nvPicPr>
          <p:cNvPr id="10" name="Image 2" descr="preencoded.png">    </p:cNvPr>
          <p:cNvPicPr>
            <a:picLocks noChangeAspect="1"/>
          </p:cNvPicPr>
          <p:nvPr/>
        </p:nvPicPr>
        <p:blipFill>
          <a:blip r:embed="rId3"/>
          <a:stretch>
            <a:fillRect/>
          </a:stretch>
        </p:blipFill>
        <p:spPr>
          <a:xfrm>
            <a:off x="1143000" y="5806440"/>
            <a:ext cx="384048" cy="384048"/>
          </a:xfrm>
          <a:prstGeom prst="rect">
            <a:avLst/>
          </a:prstGeom>
        </p:spPr>
      </p:pic>
      <p:sp>
        <p:nvSpPr>
          <p:cNvPr id="11" name="Text 6"/>
          <p:cNvSpPr/>
          <p:nvPr/>
        </p:nvSpPr>
        <p:spPr>
          <a:xfrm>
            <a:off x="1737360" y="5815584"/>
            <a:ext cx="9768535" cy="365760"/>
          </a:xfrm>
          <a:prstGeom prst="rect">
            <a:avLst/>
          </a:prstGeom>
          <a:noFill/>
          <a:ln/>
        </p:spPr>
        <p:txBody>
          <a:bodyPr wrap="square" lIns="0" tIns="0" rIns="0" bIns="0" rtlCol="0" anchor="ctr"/>
          <a:lstStyle/>
          <a:p>
            <a:pPr indent="0" marL="0">
              <a:buNone/>
            </a:pPr>
            <a:r>
              <a:rPr lang="en-US" sz="1250" dirty="0">
                <a:solidFill>
                  <a:srgbClr val="7FA899"/>
                </a:solidFill>
                <a:latin typeface="Calibri" pitchFamily="34" charset="0"/>
                <a:ea typeface="Calibri" pitchFamily="34" charset="-122"/>
                <a:cs typeface="Calibri" pitchFamily="34" charset="-120"/>
              </a:rPr>
              <a:t>Wallet-as-a-Service + stablecoins · Junio 2026</a:t>
            </a:r>
            <a:endParaRPr lang="en-US" sz="12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Una sola propuesta, en dos pasos</a:t>
            </a:r>
            <a:endParaRPr lang="en-US" sz="28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El mismo flujo, de principio a fin:</a:t>
            </a:r>
            <a:endParaRPr lang="en-US" sz="1400" dirty="0"/>
          </a:p>
        </p:txBody>
      </p:sp>
      <p:sp>
        <p:nvSpPr>
          <p:cNvPr id="4" name="Shape 2"/>
          <p:cNvSpPr/>
          <p:nvPr/>
        </p:nvSpPr>
        <p:spPr>
          <a:xfrm>
            <a:off x="685800" y="1920240"/>
            <a:ext cx="5090008" cy="2971800"/>
          </a:xfrm>
          <a:prstGeom prst="roundRect">
            <a:avLst>
              <a:gd name="adj" fmla="val 4000"/>
            </a:avLst>
          </a:prstGeom>
          <a:solidFill>
            <a:srgbClr val="E3F6EE"/>
          </a:solidFill>
          <a:ln/>
          <a:effectLst>
            <a:outerShdw sx="100000" sy="100000" kx="0" ky="0" algn="bl" rotWithShape="0" blurRad="88900" dist="25400" dir="5400000">
              <a:srgbClr val="0B2018">
                <a:alpha val="8000"/>
              </a:srgbClr>
            </a:outerShdw>
          </a:effectLst>
        </p:spPr>
      </p:sp>
      <p:sp>
        <p:nvSpPr>
          <p:cNvPr id="5" name="Shape 3"/>
          <p:cNvSpPr/>
          <p:nvPr/>
        </p:nvSpPr>
        <p:spPr>
          <a:xfrm>
            <a:off x="1097280" y="2331720"/>
            <a:ext cx="914400" cy="914400"/>
          </a:xfrm>
          <a:prstGeom prst="ellipse">
            <a:avLst/>
          </a:prstGeom>
          <a:solidFill>
            <a:srgbClr val="10B981"/>
          </a:solidFill>
          <a:ln/>
        </p:spPr>
      </p:sp>
      <p:sp>
        <p:nvSpPr>
          <p:cNvPr id="6" name="Text 4"/>
          <p:cNvSpPr/>
          <p:nvPr/>
        </p:nvSpPr>
        <p:spPr>
          <a:xfrm>
            <a:off x="1097280" y="2331720"/>
            <a:ext cx="914400" cy="914400"/>
          </a:xfrm>
          <a:prstGeom prst="rect">
            <a:avLst/>
          </a:prstGeom>
          <a:noFill/>
          <a:ln/>
        </p:spPr>
        <p:txBody>
          <a:bodyPr wrap="square" lIns="0" tIns="0" rIns="0" bIns="0" rtlCol="0" anchor="ctr"/>
          <a:lstStyle/>
          <a:p>
            <a:pPr algn="ctr" indent="0" marL="0">
              <a:buNone/>
            </a:pPr>
            <a:r>
              <a:rPr lang="en-US" sz="3800" b="1" dirty="0">
                <a:solidFill>
                  <a:srgbClr val="FFFFFF"/>
                </a:solidFill>
                <a:latin typeface="Calibri" pitchFamily="34" charset="0"/>
                <a:ea typeface="Calibri" pitchFamily="34" charset="-122"/>
                <a:cs typeface="Calibri" pitchFamily="34" charset="-120"/>
              </a:rPr>
              <a:t>1</a:t>
            </a:r>
            <a:endParaRPr lang="en-US" sz="3800" dirty="0"/>
          </a:p>
        </p:txBody>
      </p:sp>
      <p:sp>
        <p:nvSpPr>
          <p:cNvPr id="7" name="Shape 5"/>
          <p:cNvSpPr/>
          <p:nvPr/>
        </p:nvSpPr>
        <p:spPr>
          <a:xfrm>
            <a:off x="4495648" y="2377440"/>
            <a:ext cx="822960" cy="822960"/>
          </a:xfrm>
          <a:prstGeom prst="ellipse">
            <a:avLst/>
          </a:prstGeom>
          <a:solidFill>
            <a:srgbClr val="059669"/>
          </a:solidFill>
          <a:ln/>
        </p:spPr>
      </p:sp>
      <p:pic>
        <p:nvPicPr>
          <p:cNvPr id="8" name="Image 0" descr="preencoded.png">    </p:cNvPr>
          <p:cNvPicPr>
            <a:picLocks noChangeAspect="1"/>
          </p:cNvPicPr>
          <p:nvPr/>
        </p:nvPicPr>
        <p:blipFill>
          <a:blip r:embed="rId1"/>
          <a:stretch>
            <a:fillRect/>
          </a:stretch>
        </p:blipFill>
        <p:spPr>
          <a:xfrm>
            <a:off x="4701388" y="2583180"/>
            <a:ext cx="411480" cy="411480"/>
          </a:xfrm>
          <a:prstGeom prst="rect">
            <a:avLst/>
          </a:prstGeom>
        </p:spPr>
      </p:pic>
      <p:sp>
        <p:nvSpPr>
          <p:cNvPr id="9" name="Text 6"/>
          <p:cNvSpPr/>
          <p:nvPr/>
        </p:nvSpPr>
        <p:spPr>
          <a:xfrm>
            <a:off x="1143000" y="3474720"/>
            <a:ext cx="4175608" cy="457200"/>
          </a:xfrm>
          <a:prstGeom prst="rect">
            <a:avLst/>
          </a:prstGeom>
          <a:noFill/>
          <a:ln/>
        </p:spPr>
        <p:txBody>
          <a:bodyPr wrap="square" lIns="0" tIns="0" rIns="0" bIns="0" rtlCol="0" anchor="t"/>
          <a:lstStyle/>
          <a:p>
            <a:pPr indent="0" marL="0">
              <a:buNone/>
            </a:pPr>
            <a:r>
              <a:rPr lang="en-US" sz="1900" b="1" dirty="0">
                <a:solidFill>
                  <a:srgbClr val="0B2018"/>
                </a:solidFill>
                <a:latin typeface="Calibri" pitchFamily="34" charset="0"/>
                <a:ea typeface="Calibri" pitchFamily="34" charset="-122"/>
                <a:cs typeface="Calibri" pitchFamily="34" charset="-120"/>
              </a:rPr>
              <a:t>Paso 1 · Emparejar (local)</a:t>
            </a:r>
            <a:endParaRPr lang="en-US" sz="1900" dirty="0"/>
          </a:p>
        </p:txBody>
      </p:sp>
      <p:sp>
        <p:nvSpPr>
          <p:cNvPr id="10" name="Text 7"/>
          <p:cNvSpPr/>
          <p:nvPr/>
        </p:nvSpPr>
        <p:spPr>
          <a:xfrm>
            <a:off x="1143000" y="3977640"/>
            <a:ext cx="4175608" cy="731520"/>
          </a:xfrm>
          <a:prstGeom prst="rect">
            <a:avLst/>
          </a:prstGeom>
          <a:noFill/>
          <a:ln/>
        </p:spPr>
        <p:txBody>
          <a:bodyPr wrap="square" lIns="0" tIns="0" rIns="0" bIns="0" rtlCol="0" anchor="t"/>
          <a:lstStyle/>
          <a:p>
            <a:pPr indent="0" marL="0">
              <a:lnSpc>
                <a:spcPct val="110000"/>
              </a:lnSpc>
              <a:buNone/>
            </a:pPr>
            <a:r>
              <a:rPr lang="en-US" sz="1300" dirty="0">
                <a:solidFill>
                  <a:srgbClr val="2F5F4F"/>
                </a:solidFill>
                <a:latin typeface="Calibri" pitchFamily="34" charset="0"/>
                <a:ea typeface="Calibri" pitchFamily="34" charset="-122"/>
                <a:cs typeface="Calibri" pitchFamily="34" charset="-120"/>
              </a:rPr>
              <a:t>Identificamos quién quiere efectivo y quién quiere comprar, y los emparejamos dentro del mismo país. El saldo se mueve por la billetera; el efectivo cambia de manos local.</a:t>
            </a:r>
            <a:endParaRPr lang="en-US" sz="1300" dirty="0"/>
          </a:p>
        </p:txBody>
      </p:sp>
      <p:sp>
        <p:nvSpPr>
          <p:cNvPr id="11" name="Shape 8"/>
          <p:cNvSpPr/>
          <p:nvPr/>
        </p:nvSpPr>
        <p:spPr>
          <a:xfrm>
            <a:off x="2148840" y="2560320"/>
            <a:ext cx="1783080" cy="457200"/>
          </a:xfrm>
          <a:prstGeom prst="roundRect">
            <a:avLst>
              <a:gd name="adj" fmla="val 50000"/>
            </a:avLst>
          </a:prstGeom>
          <a:solidFill>
            <a:srgbClr val="F1FAF6"/>
          </a:solidFill>
          <a:ln/>
        </p:spPr>
      </p:sp>
      <p:sp>
        <p:nvSpPr>
          <p:cNvPr id="12" name="Text 9"/>
          <p:cNvSpPr/>
          <p:nvPr/>
        </p:nvSpPr>
        <p:spPr>
          <a:xfrm>
            <a:off x="2148840" y="2560320"/>
            <a:ext cx="1783080" cy="457200"/>
          </a:xfrm>
          <a:prstGeom prst="rect">
            <a:avLst/>
          </a:prstGeom>
          <a:noFill/>
          <a:ln/>
        </p:spPr>
        <p:txBody>
          <a:bodyPr wrap="square" lIns="0" tIns="0" rIns="0" bIns="0" rtlCol="0" anchor="ctr"/>
          <a:lstStyle/>
          <a:p>
            <a:pPr algn="ctr" indent="0" marL="0">
              <a:buNone/>
            </a:pPr>
            <a:r>
              <a:rPr lang="en-US" sz="1200" b="1" dirty="0">
                <a:solidFill>
                  <a:srgbClr val="059669"/>
                </a:solidFill>
                <a:latin typeface="Calibri" pitchFamily="34" charset="0"/>
                <a:ea typeface="Calibri" pitchFamily="34" charset="-122"/>
                <a:cs typeface="Calibri" pitchFamily="34" charset="-120"/>
              </a:rPr>
              <a:t>Resuelve ~40%</a:t>
            </a:r>
            <a:endParaRPr lang="en-US" sz="1200" dirty="0"/>
          </a:p>
        </p:txBody>
      </p:sp>
      <p:sp>
        <p:nvSpPr>
          <p:cNvPr id="13" name="Text 10"/>
          <p:cNvSpPr/>
          <p:nvPr/>
        </p:nvSpPr>
        <p:spPr>
          <a:xfrm>
            <a:off x="5794096" y="3040380"/>
            <a:ext cx="603504" cy="731520"/>
          </a:xfrm>
          <a:prstGeom prst="rect">
            <a:avLst/>
          </a:prstGeom>
          <a:noFill/>
          <a:ln/>
        </p:spPr>
        <p:txBody>
          <a:bodyPr wrap="square" lIns="0" tIns="0" rIns="0" bIns="0" rtlCol="0" anchor="ctr"/>
          <a:lstStyle/>
          <a:p>
            <a:pPr algn="ctr" indent="0" marL="0">
              <a:buNone/>
            </a:pPr>
            <a:r>
              <a:rPr lang="en-US" sz="3400" b="1" dirty="0">
                <a:solidFill>
                  <a:srgbClr val="10B981"/>
                </a:solidFill>
                <a:latin typeface="Calibri" pitchFamily="34" charset="0"/>
                <a:ea typeface="Calibri" pitchFamily="34" charset="-122"/>
                <a:cs typeface="Calibri" pitchFamily="34" charset="-120"/>
              </a:rPr>
              <a:t>&gt;</a:t>
            </a:r>
            <a:endParaRPr lang="en-US" sz="3400" dirty="0"/>
          </a:p>
        </p:txBody>
      </p:sp>
      <p:sp>
        <p:nvSpPr>
          <p:cNvPr id="14" name="Shape 11"/>
          <p:cNvSpPr/>
          <p:nvPr/>
        </p:nvSpPr>
        <p:spPr>
          <a:xfrm>
            <a:off x="6415888" y="1920240"/>
            <a:ext cx="5090008" cy="2971800"/>
          </a:xfrm>
          <a:prstGeom prst="roundRect">
            <a:avLst>
              <a:gd name="adj" fmla="val 4000"/>
            </a:avLst>
          </a:prstGeom>
          <a:solidFill>
            <a:srgbClr val="07221A"/>
          </a:solidFill>
          <a:ln/>
          <a:effectLst>
            <a:outerShdw sx="100000" sy="100000" kx="0" ky="0" algn="bl" rotWithShape="0" blurRad="114300" dist="38100" dir="5400000">
              <a:srgbClr val="0B2018">
                <a:alpha val="10000"/>
              </a:srgbClr>
            </a:outerShdw>
          </a:effectLst>
        </p:spPr>
      </p:sp>
      <p:sp>
        <p:nvSpPr>
          <p:cNvPr id="15" name="Shape 12"/>
          <p:cNvSpPr/>
          <p:nvPr/>
        </p:nvSpPr>
        <p:spPr>
          <a:xfrm>
            <a:off x="6827368" y="2331720"/>
            <a:ext cx="914400" cy="914400"/>
          </a:xfrm>
          <a:prstGeom prst="ellipse">
            <a:avLst/>
          </a:prstGeom>
          <a:solidFill>
            <a:srgbClr val="10B981"/>
          </a:solidFill>
          <a:ln/>
        </p:spPr>
      </p:sp>
      <p:sp>
        <p:nvSpPr>
          <p:cNvPr id="16" name="Text 13"/>
          <p:cNvSpPr/>
          <p:nvPr/>
        </p:nvSpPr>
        <p:spPr>
          <a:xfrm>
            <a:off x="6827368" y="2331720"/>
            <a:ext cx="914400" cy="914400"/>
          </a:xfrm>
          <a:prstGeom prst="rect">
            <a:avLst/>
          </a:prstGeom>
          <a:noFill/>
          <a:ln/>
        </p:spPr>
        <p:txBody>
          <a:bodyPr wrap="square" lIns="0" tIns="0" rIns="0" bIns="0" rtlCol="0" anchor="ctr"/>
          <a:lstStyle/>
          <a:p>
            <a:pPr algn="ctr" indent="0" marL="0">
              <a:buNone/>
            </a:pPr>
            <a:r>
              <a:rPr lang="en-US" sz="3800" b="1" dirty="0">
                <a:solidFill>
                  <a:srgbClr val="07221A"/>
                </a:solidFill>
                <a:latin typeface="Calibri" pitchFamily="34" charset="0"/>
                <a:ea typeface="Calibri" pitchFamily="34" charset="-122"/>
                <a:cs typeface="Calibri" pitchFamily="34" charset="-120"/>
              </a:rPr>
              <a:t>2</a:t>
            </a:r>
            <a:endParaRPr lang="en-US" sz="3800" dirty="0"/>
          </a:p>
        </p:txBody>
      </p:sp>
      <p:sp>
        <p:nvSpPr>
          <p:cNvPr id="17" name="Shape 14"/>
          <p:cNvSpPr/>
          <p:nvPr/>
        </p:nvSpPr>
        <p:spPr>
          <a:xfrm>
            <a:off x="10225735" y="2377440"/>
            <a:ext cx="822960" cy="822960"/>
          </a:xfrm>
          <a:prstGeom prst="ellipse">
            <a:avLst/>
          </a:prstGeom>
          <a:solidFill>
            <a:srgbClr val="10B981"/>
          </a:solidFill>
          <a:ln/>
        </p:spPr>
      </p:sp>
      <p:pic>
        <p:nvPicPr>
          <p:cNvPr id="18" name="Image 1" descr="preencoded.png">    </p:cNvPr>
          <p:cNvPicPr>
            <a:picLocks noChangeAspect="1"/>
          </p:cNvPicPr>
          <p:nvPr/>
        </p:nvPicPr>
        <p:blipFill>
          <a:blip r:embed="rId2"/>
          <a:stretch>
            <a:fillRect/>
          </a:stretch>
        </p:blipFill>
        <p:spPr>
          <a:xfrm>
            <a:off x="10431475" y="2583180"/>
            <a:ext cx="411480" cy="411480"/>
          </a:xfrm>
          <a:prstGeom prst="rect">
            <a:avLst/>
          </a:prstGeom>
        </p:spPr>
      </p:pic>
      <p:sp>
        <p:nvSpPr>
          <p:cNvPr id="19" name="Text 15"/>
          <p:cNvSpPr/>
          <p:nvPr/>
        </p:nvSpPr>
        <p:spPr>
          <a:xfrm>
            <a:off x="6873088" y="3474720"/>
            <a:ext cx="4175608" cy="457200"/>
          </a:xfrm>
          <a:prstGeom prst="rect">
            <a:avLst/>
          </a:prstGeom>
          <a:noFill/>
          <a:ln/>
        </p:spPr>
        <p:txBody>
          <a:bodyPr wrap="square" lIns="0" tIns="0" rIns="0" bIns="0" rtlCol="0" anchor="t"/>
          <a:lstStyle/>
          <a:p>
            <a:pPr indent="0" marL="0">
              <a:buNone/>
            </a:pPr>
            <a:r>
              <a:rPr lang="en-US" sz="1900" b="1" dirty="0">
                <a:solidFill>
                  <a:srgbClr val="FFFFFF"/>
                </a:solidFill>
                <a:latin typeface="Calibri" pitchFamily="34" charset="0"/>
                <a:ea typeface="Calibri" pitchFamily="34" charset="-122"/>
                <a:cs typeface="Calibri" pitchFamily="34" charset="-120"/>
              </a:rPr>
              <a:t>Paso 2 · Convertir</a:t>
            </a:r>
            <a:endParaRPr lang="en-US" sz="1900" dirty="0"/>
          </a:p>
        </p:txBody>
      </p:sp>
      <p:sp>
        <p:nvSpPr>
          <p:cNvPr id="20" name="Text 16"/>
          <p:cNvSpPr/>
          <p:nvPr/>
        </p:nvSpPr>
        <p:spPr>
          <a:xfrm>
            <a:off x="6873088" y="3977640"/>
            <a:ext cx="4175608" cy="731520"/>
          </a:xfrm>
          <a:prstGeom prst="rect">
            <a:avLst/>
          </a:prstGeom>
          <a:noFill/>
          <a:ln/>
        </p:spPr>
        <p:txBody>
          <a:bodyPr wrap="square" lIns="0" tIns="0" rIns="0" bIns="0" rtlCol="0" anchor="t"/>
          <a:lstStyle/>
          <a:p>
            <a:pPr indent="0" marL="0">
              <a:lnSpc>
                <a:spcPct val="110000"/>
              </a:lnSpc>
              <a:buNone/>
            </a:pPr>
            <a:r>
              <a:rPr lang="en-US" sz="1300" dirty="0">
                <a:solidFill>
                  <a:srgbClr val="BFE8D9"/>
                </a:solidFill>
                <a:latin typeface="Calibri" pitchFamily="34" charset="0"/>
                <a:ea typeface="Calibri" pitchFamily="34" charset="-122"/>
                <a:cs typeface="Calibri" pitchFamily="34" charset="-120"/>
              </a:rPr>
              <a:t>Lo que no encuentra pareja local se convierte a USDT/USDC y se envía en minutos. Nadie queda sin cobrar.</a:t>
            </a:r>
            <a:endParaRPr lang="en-US" sz="1300" dirty="0"/>
          </a:p>
        </p:txBody>
      </p:sp>
      <p:sp>
        <p:nvSpPr>
          <p:cNvPr id="21" name="Shape 17"/>
          <p:cNvSpPr/>
          <p:nvPr/>
        </p:nvSpPr>
        <p:spPr>
          <a:xfrm>
            <a:off x="7878928" y="2560320"/>
            <a:ext cx="1783080" cy="457200"/>
          </a:xfrm>
          <a:prstGeom prst="roundRect">
            <a:avLst>
              <a:gd name="adj" fmla="val 50000"/>
            </a:avLst>
          </a:prstGeom>
          <a:solidFill>
            <a:srgbClr val="10B981"/>
          </a:solidFill>
          <a:ln/>
        </p:spPr>
      </p:sp>
      <p:sp>
        <p:nvSpPr>
          <p:cNvPr id="22" name="Text 18"/>
          <p:cNvSpPr/>
          <p:nvPr/>
        </p:nvSpPr>
        <p:spPr>
          <a:xfrm>
            <a:off x="7878928" y="2560320"/>
            <a:ext cx="1783080" cy="457200"/>
          </a:xfrm>
          <a:prstGeom prst="rect">
            <a:avLst/>
          </a:prstGeom>
          <a:noFill/>
          <a:ln/>
        </p:spPr>
        <p:txBody>
          <a:bodyPr wrap="square" lIns="0" tIns="0" rIns="0" bIns="0" rtlCol="0" anchor="ctr"/>
          <a:lstStyle/>
          <a:p>
            <a:pPr algn="ctr" indent="0" marL="0">
              <a:buNone/>
            </a:pPr>
            <a:r>
              <a:rPr lang="en-US" sz="1200" b="1" dirty="0">
                <a:solidFill>
                  <a:srgbClr val="07221A"/>
                </a:solidFill>
                <a:latin typeface="Calibri" pitchFamily="34" charset="0"/>
                <a:ea typeface="Calibri" pitchFamily="34" charset="-122"/>
                <a:cs typeface="Calibri" pitchFamily="34" charset="-120"/>
              </a:rPr>
              <a:t>El 20% restante</a:t>
            </a:r>
            <a:endParaRPr lang="en-US" sz="1200" dirty="0"/>
          </a:p>
        </p:txBody>
      </p:sp>
      <p:sp>
        <p:nvSpPr>
          <p:cNvPr id="23" name="Shape 19"/>
          <p:cNvSpPr/>
          <p:nvPr/>
        </p:nvSpPr>
        <p:spPr>
          <a:xfrm>
            <a:off x="685800" y="5120640"/>
            <a:ext cx="10820095" cy="868680"/>
          </a:xfrm>
          <a:prstGeom prst="roundRect">
            <a:avLst>
              <a:gd name="adj" fmla="val 9474"/>
            </a:avLst>
          </a:prstGeom>
          <a:solidFill>
            <a:srgbClr val="047857"/>
          </a:solidFill>
          <a:ln/>
          <a:effectLst>
            <a:outerShdw sx="100000" sy="100000" kx="0" ky="0" algn="bl" rotWithShape="0" blurRad="114300" dist="38100" dir="5400000">
              <a:srgbClr val="0B2018">
                <a:alpha val="10000"/>
              </a:srgbClr>
            </a:outerShdw>
          </a:effectLst>
        </p:spPr>
      </p:sp>
      <p:sp>
        <p:nvSpPr>
          <p:cNvPr id="24" name="Shape 20"/>
          <p:cNvSpPr/>
          <p:nvPr/>
        </p:nvSpPr>
        <p:spPr>
          <a:xfrm>
            <a:off x="978408" y="5280660"/>
            <a:ext cx="548640" cy="548640"/>
          </a:xfrm>
          <a:prstGeom prst="ellipse">
            <a:avLst/>
          </a:prstGeom>
          <a:solidFill>
            <a:srgbClr val="FFFFFF"/>
          </a:solidFill>
          <a:ln/>
        </p:spPr>
      </p:sp>
      <p:pic>
        <p:nvPicPr>
          <p:cNvPr id="25" name="Image 2" descr="preencoded.png">    </p:cNvPr>
          <p:cNvPicPr>
            <a:picLocks noChangeAspect="1"/>
          </p:cNvPicPr>
          <p:nvPr/>
        </p:nvPicPr>
        <p:blipFill>
          <a:blip r:embed="rId3"/>
          <a:stretch>
            <a:fillRect/>
          </a:stretch>
        </p:blipFill>
        <p:spPr>
          <a:xfrm>
            <a:off x="1115568" y="5417820"/>
            <a:ext cx="274320" cy="274320"/>
          </a:xfrm>
          <a:prstGeom prst="rect">
            <a:avLst/>
          </a:prstGeom>
        </p:spPr>
      </p:pic>
      <p:sp>
        <p:nvSpPr>
          <p:cNvPr id="26" name="Text 21"/>
          <p:cNvSpPr/>
          <p:nvPr/>
        </p:nvSpPr>
        <p:spPr>
          <a:xfrm>
            <a:off x="1691640" y="5120640"/>
            <a:ext cx="9539935" cy="868680"/>
          </a:xfrm>
          <a:prstGeom prst="rect">
            <a:avLst/>
          </a:prstGeom>
          <a:noFill/>
          <a:ln/>
        </p:spPr>
        <p:txBody>
          <a:bodyPr wrap="square" lIns="0" tIns="0" rIns="0" bIns="0" rtlCol="0" anchor="ctr"/>
          <a:lstStyle/>
          <a:p>
            <a:pPr indent="0" marL="0">
              <a:lnSpc>
                <a:spcPct val="104000"/>
              </a:lnSpc>
              <a:buNone/>
            </a:pPr>
            <a:r>
              <a:rPr lang="en-US" sz="1500" b="1" dirty="0">
                <a:solidFill>
                  <a:srgbClr val="FFFFFF"/>
                </a:solidFill>
                <a:latin typeface="Calibri" pitchFamily="34" charset="0"/>
                <a:ea typeface="Calibri" pitchFamily="34" charset="-122"/>
                <a:cs typeface="Calibri" pitchFamily="34" charset="-120"/>
              </a:rPr>
              <a:t>La red se autopaga primero; solo lo que sobra se convierte en stablecoin. Dos formas de cobrar, una sola integración.</a:t>
            </a:r>
            <a:endParaRPr lang="en-US" sz="1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Paso 1 — Emparejar: el servicio de billeteras</a:t>
            </a:r>
            <a:endParaRPr lang="en-US" sz="2800" dirty="0"/>
          </a:p>
        </p:txBody>
      </p:sp>
      <p:sp>
        <p:nvSpPr>
          <p:cNvPr id="3" name="Text 1"/>
          <p:cNvSpPr/>
          <p:nvPr/>
        </p:nvSpPr>
        <p:spPr>
          <a:xfrm>
            <a:off x="685800" y="1280160"/>
            <a:ext cx="10820095" cy="457200"/>
          </a:xfrm>
          <a:prstGeom prst="rect">
            <a:avLst/>
          </a:prstGeom>
          <a:noFill/>
          <a:ln/>
        </p:spPr>
        <p:txBody>
          <a:bodyPr wrap="square" lIns="0" tIns="0" rIns="0" bIns="0" rtlCol="0" anchor="ctr"/>
          <a:lstStyle/>
          <a:p>
            <a:pPr indent="0" marL="0">
              <a:lnSpc>
                <a:spcPct val="105000"/>
              </a:lnSpc>
              <a:buNone/>
            </a:pPr>
            <a:r>
              <a:rPr lang="en-US" sz="1400" dirty="0">
                <a:solidFill>
                  <a:srgbClr val="5F6E68"/>
                </a:solidFill>
                <a:latin typeface="Calibri" pitchFamily="34" charset="0"/>
                <a:ea typeface="Calibri" pitchFamily="34" charset="-122"/>
                <a:cs typeface="Calibri" pitchFamily="34" charset="-120"/>
              </a:rPr>
              <a:t>Integramos billeteras en NBN para emparejar, dentro de cada país, a quien quiere efectivo con quien quiere comprar.</a:t>
            </a:r>
            <a:endParaRPr lang="en-US" sz="1400" dirty="0"/>
          </a:p>
        </p:txBody>
      </p:sp>
      <p:sp>
        <p:nvSpPr>
          <p:cNvPr id="4" name="Shape 2"/>
          <p:cNvSpPr/>
          <p:nvPr/>
        </p:nvSpPr>
        <p:spPr>
          <a:xfrm>
            <a:off x="685800" y="2011680"/>
            <a:ext cx="10820095" cy="1261872"/>
          </a:xfrm>
          <a:prstGeom prst="roundRect">
            <a:avLst>
              <a:gd name="adj" fmla="val 6522"/>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78408" y="2258568"/>
            <a:ext cx="768096" cy="768096"/>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170432" y="2450592"/>
            <a:ext cx="384048" cy="384048"/>
          </a:xfrm>
          <a:prstGeom prst="rect">
            <a:avLst/>
          </a:prstGeom>
        </p:spPr>
      </p:pic>
      <p:sp>
        <p:nvSpPr>
          <p:cNvPr id="7" name="Text 4"/>
          <p:cNvSpPr/>
          <p:nvPr/>
        </p:nvSpPr>
        <p:spPr>
          <a:xfrm>
            <a:off x="2011680" y="221284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Billeteras integradas</a:t>
            </a:r>
            <a:endParaRPr lang="en-US" sz="1650" dirty="0"/>
          </a:p>
        </p:txBody>
      </p:sp>
      <p:sp>
        <p:nvSpPr>
          <p:cNvPr id="8" name="Text 5"/>
          <p:cNvSpPr/>
          <p:nvPr/>
        </p:nvSpPr>
        <p:spPr>
          <a:xfrm>
            <a:off x="2011680" y="261518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Cada miembro tiene su billetera dentro de la plataforma de NBN, lista para enviar y recibir saldo.</a:t>
            </a:r>
            <a:endParaRPr lang="en-US" sz="1300" dirty="0"/>
          </a:p>
        </p:txBody>
      </p:sp>
      <p:sp>
        <p:nvSpPr>
          <p:cNvPr id="9" name="Shape 6"/>
          <p:cNvSpPr/>
          <p:nvPr/>
        </p:nvSpPr>
        <p:spPr>
          <a:xfrm>
            <a:off x="685800" y="3474720"/>
            <a:ext cx="10820095" cy="1261872"/>
          </a:xfrm>
          <a:prstGeom prst="roundRect">
            <a:avLst>
              <a:gd name="adj" fmla="val 6522"/>
            </a:avLst>
          </a:prstGeom>
          <a:solidFill>
            <a:srgbClr val="E3F6EE"/>
          </a:solidFill>
          <a:ln/>
          <a:effectLst>
            <a:outerShdw sx="100000" sy="100000" kx="0" ky="0" algn="bl" rotWithShape="0" blurRad="88900" dist="25400" dir="5400000">
              <a:srgbClr val="0B2018">
                <a:alpha val="8000"/>
              </a:srgbClr>
            </a:outerShdw>
          </a:effectLst>
        </p:spPr>
      </p:sp>
      <p:sp>
        <p:nvSpPr>
          <p:cNvPr id="10" name="Shape 7"/>
          <p:cNvSpPr/>
          <p:nvPr/>
        </p:nvSpPr>
        <p:spPr>
          <a:xfrm>
            <a:off x="978408" y="3721608"/>
            <a:ext cx="768096" cy="768096"/>
          </a:xfrm>
          <a:prstGeom prst="ellipse">
            <a:avLst/>
          </a:prstGeom>
          <a:solidFill>
            <a:srgbClr val="10B981"/>
          </a:solidFill>
          <a:ln/>
        </p:spPr>
      </p:sp>
      <p:pic>
        <p:nvPicPr>
          <p:cNvPr id="11" name="Image 1" descr="preencoded.png">    </p:cNvPr>
          <p:cNvPicPr>
            <a:picLocks noChangeAspect="1"/>
          </p:cNvPicPr>
          <p:nvPr/>
        </p:nvPicPr>
        <p:blipFill>
          <a:blip r:embed="rId2"/>
          <a:stretch>
            <a:fillRect/>
          </a:stretch>
        </p:blipFill>
        <p:spPr>
          <a:xfrm>
            <a:off x="1170432" y="3913632"/>
            <a:ext cx="384048" cy="384048"/>
          </a:xfrm>
          <a:prstGeom prst="rect">
            <a:avLst/>
          </a:prstGeom>
        </p:spPr>
      </p:pic>
      <p:sp>
        <p:nvSpPr>
          <p:cNvPr id="12" name="Text 8"/>
          <p:cNvSpPr/>
          <p:nvPr/>
        </p:nvSpPr>
        <p:spPr>
          <a:xfrm>
            <a:off x="2011680" y="367588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Emparejamiento P2P local</a:t>
            </a:r>
            <a:endParaRPr lang="en-US" sz="1650" dirty="0"/>
          </a:p>
        </p:txBody>
      </p:sp>
      <p:sp>
        <p:nvSpPr>
          <p:cNvPr id="13" name="Text 9"/>
          <p:cNvSpPr/>
          <p:nvPr/>
        </p:nvSpPr>
        <p:spPr>
          <a:xfrm>
            <a:off x="2011680" y="407822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2F5F4F"/>
                </a:solidFill>
                <a:latin typeface="Calibri" pitchFamily="34" charset="0"/>
                <a:ea typeface="Calibri" pitchFamily="34" charset="-122"/>
                <a:cs typeface="Calibri" pitchFamily="34" charset="-120"/>
              </a:rPr>
              <a:t>Transferencias billetera a billetera entre miembros del mismo país o equipo — el corazón del Paso 1.</a:t>
            </a:r>
            <a:endParaRPr lang="en-US" sz="1300" dirty="0"/>
          </a:p>
        </p:txBody>
      </p:sp>
      <p:sp>
        <p:nvSpPr>
          <p:cNvPr id="14" name="Shape 10"/>
          <p:cNvSpPr/>
          <p:nvPr/>
        </p:nvSpPr>
        <p:spPr>
          <a:xfrm>
            <a:off x="685800" y="4937760"/>
            <a:ext cx="10820095" cy="1261872"/>
          </a:xfrm>
          <a:prstGeom prst="roundRect">
            <a:avLst>
              <a:gd name="adj" fmla="val 6522"/>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78408" y="5184648"/>
            <a:ext cx="768096" cy="768096"/>
          </a:xfrm>
          <a:prstGeom prst="ellipse">
            <a:avLst/>
          </a:prstGeom>
          <a:solidFill>
            <a:srgbClr val="059669"/>
          </a:solidFill>
          <a:ln/>
        </p:spPr>
      </p:sp>
      <p:pic>
        <p:nvPicPr>
          <p:cNvPr id="16" name="Image 2" descr="preencoded.png">    </p:cNvPr>
          <p:cNvPicPr>
            <a:picLocks noChangeAspect="1"/>
          </p:cNvPicPr>
          <p:nvPr/>
        </p:nvPicPr>
        <p:blipFill>
          <a:blip r:embed="rId3"/>
          <a:stretch>
            <a:fillRect/>
          </a:stretch>
        </p:blipFill>
        <p:spPr>
          <a:xfrm>
            <a:off x="1170432" y="5376672"/>
            <a:ext cx="384048" cy="384048"/>
          </a:xfrm>
          <a:prstGeom prst="rect">
            <a:avLst/>
          </a:prstGeom>
        </p:spPr>
      </p:pic>
      <p:sp>
        <p:nvSpPr>
          <p:cNvPr id="17" name="Text 12"/>
          <p:cNvSpPr/>
          <p:nvPr/>
        </p:nvSpPr>
        <p:spPr>
          <a:xfrm>
            <a:off x="2011680" y="513892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Depuración y registro (TXT)</a:t>
            </a:r>
            <a:endParaRPr lang="en-US" sz="1650" dirty="0"/>
          </a:p>
        </p:txBody>
      </p:sp>
      <p:sp>
        <p:nvSpPr>
          <p:cNvPr id="18" name="Text 13"/>
          <p:cNvSpPr/>
          <p:nvPr/>
        </p:nvSpPr>
        <p:spPr>
          <a:xfrm>
            <a:off x="2011680" y="554126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Emparejamos todo lo posible localmente y registramos cada movimiento: un libro auditable de la red.</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Paso 2 — Convertir: liquidación en stablecoins</a:t>
            </a:r>
            <a:endParaRPr lang="en-US" sz="2800" dirty="0"/>
          </a:p>
        </p:txBody>
      </p:sp>
      <p:sp>
        <p:nvSpPr>
          <p:cNvPr id="3" name="Text 1"/>
          <p:cNvSpPr/>
          <p:nvPr/>
        </p:nvSpPr>
        <p:spPr>
          <a:xfrm>
            <a:off x="685800" y="1280160"/>
            <a:ext cx="10820095" cy="457200"/>
          </a:xfrm>
          <a:prstGeom prst="rect">
            <a:avLst/>
          </a:prstGeom>
          <a:noFill/>
          <a:ln/>
        </p:spPr>
        <p:txBody>
          <a:bodyPr wrap="square" lIns="0" tIns="0" rIns="0" bIns="0" rtlCol="0" anchor="ctr"/>
          <a:lstStyle/>
          <a:p>
            <a:pPr indent="0" marL="0">
              <a:lnSpc>
                <a:spcPct val="105000"/>
              </a:lnSpc>
              <a:buNone/>
            </a:pPr>
            <a:r>
              <a:rPr lang="en-US" sz="1400" dirty="0">
                <a:solidFill>
                  <a:srgbClr val="5F6E68"/>
                </a:solidFill>
                <a:latin typeface="Calibri" pitchFamily="34" charset="0"/>
                <a:ea typeface="Calibri" pitchFamily="34" charset="-122"/>
                <a:cs typeface="Calibri" pitchFamily="34" charset="-120"/>
              </a:rPr>
              <a:t>El saldo que no se emparejó localmente se convierte a dólar digital, tomando el registro interno como base.</a:t>
            </a:r>
            <a:endParaRPr lang="en-US" sz="1400" dirty="0"/>
          </a:p>
        </p:txBody>
      </p:sp>
      <p:sp>
        <p:nvSpPr>
          <p:cNvPr id="4" name="Shape 2"/>
          <p:cNvSpPr/>
          <p:nvPr/>
        </p:nvSpPr>
        <p:spPr>
          <a:xfrm>
            <a:off x="685800" y="2011680"/>
            <a:ext cx="10820095" cy="1261872"/>
          </a:xfrm>
          <a:prstGeom prst="roundRect">
            <a:avLst>
              <a:gd name="adj" fmla="val 6522"/>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78408" y="2258568"/>
            <a:ext cx="768096" cy="768096"/>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170432" y="2450592"/>
            <a:ext cx="384048" cy="384048"/>
          </a:xfrm>
          <a:prstGeom prst="rect">
            <a:avLst/>
          </a:prstGeom>
        </p:spPr>
      </p:pic>
      <p:sp>
        <p:nvSpPr>
          <p:cNvPr id="7" name="Text 4"/>
          <p:cNvSpPr/>
          <p:nvPr/>
        </p:nvSpPr>
        <p:spPr>
          <a:xfrm>
            <a:off x="2011680" y="221284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Del registro a la cadena</a:t>
            </a:r>
            <a:endParaRPr lang="en-US" sz="1650" dirty="0"/>
          </a:p>
        </p:txBody>
      </p:sp>
      <p:sp>
        <p:nvSpPr>
          <p:cNvPr id="8" name="Text 5"/>
          <p:cNvSpPr/>
          <p:nvPr/>
        </p:nvSpPr>
        <p:spPr>
          <a:xfrm>
            <a:off x="2011680" y="261518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Tomamos el saldo pendiente del registro (TXT) y lo convertimos en stablecoin.</a:t>
            </a:r>
            <a:endParaRPr lang="en-US" sz="1300" dirty="0"/>
          </a:p>
        </p:txBody>
      </p:sp>
      <p:sp>
        <p:nvSpPr>
          <p:cNvPr id="9" name="Shape 6"/>
          <p:cNvSpPr/>
          <p:nvPr/>
        </p:nvSpPr>
        <p:spPr>
          <a:xfrm>
            <a:off x="685800" y="3474720"/>
            <a:ext cx="10820095" cy="1261872"/>
          </a:xfrm>
          <a:prstGeom prst="roundRect">
            <a:avLst>
              <a:gd name="adj" fmla="val 6522"/>
            </a:avLst>
          </a:prstGeom>
          <a:solidFill>
            <a:srgbClr val="E3F6EE"/>
          </a:solidFill>
          <a:ln/>
          <a:effectLst>
            <a:outerShdw sx="100000" sy="100000" kx="0" ky="0" algn="bl" rotWithShape="0" blurRad="88900" dist="25400" dir="5400000">
              <a:srgbClr val="0B2018">
                <a:alpha val="8000"/>
              </a:srgbClr>
            </a:outerShdw>
          </a:effectLst>
        </p:spPr>
      </p:sp>
      <p:sp>
        <p:nvSpPr>
          <p:cNvPr id="10" name="Shape 7"/>
          <p:cNvSpPr/>
          <p:nvPr/>
        </p:nvSpPr>
        <p:spPr>
          <a:xfrm>
            <a:off x="978408" y="3721608"/>
            <a:ext cx="768096" cy="768096"/>
          </a:xfrm>
          <a:prstGeom prst="ellipse">
            <a:avLst/>
          </a:prstGeom>
          <a:solidFill>
            <a:srgbClr val="10B981"/>
          </a:solidFill>
          <a:ln/>
        </p:spPr>
      </p:sp>
      <p:pic>
        <p:nvPicPr>
          <p:cNvPr id="11" name="Image 1" descr="preencoded.png">    </p:cNvPr>
          <p:cNvPicPr>
            <a:picLocks noChangeAspect="1"/>
          </p:cNvPicPr>
          <p:nvPr/>
        </p:nvPicPr>
        <p:blipFill>
          <a:blip r:embed="rId2"/>
          <a:stretch>
            <a:fillRect/>
          </a:stretch>
        </p:blipFill>
        <p:spPr>
          <a:xfrm>
            <a:off x="1170432" y="3913632"/>
            <a:ext cx="384048" cy="384048"/>
          </a:xfrm>
          <a:prstGeom prst="rect">
            <a:avLst/>
          </a:prstGeom>
        </p:spPr>
      </p:pic>
      <p:sp>
        <p:nvSpPr>
          <p:cNvPr id="12" name="Text 8"/>
          <p:cNvSpPr/>
          <p:nvPr/>
        </p:nvSpPr>
        <p:spPr>
          <a:xfrm>
            <a:off x="2011680" y="367588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USDT o USDC según el país</a:t>
            </a:r>
            <a:endParaRPr lang="en-US" sz="1650" dirty="0"/>
          </a:p>
        </p:txBody>
      </p:sp>
      <p:sp>
        <p:nvSpPr>
          <p:cNvPr id="13" name="Text 9"/>
          <p:cNvSpPr/>
          <p:nvPr/>
        </p:nvSpPr>
        <p:spPr>
          <a:xfrm>
            <a:off x="2011680" y="407822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2F5F4F"/>
                </a:solidFill>
                <a:latin typeface="Calibri" pitchFamily="34" charset="0"/>
                <a:ea typeface="Calibri" pitchFamily="34" charset="-122"/>
                <a:cs typeface="Calibri" pitchFamily="34" charset="-120"/>
              </a:rPr>
              <a:t>Elegimos la moneda y la red según dónde cobra el miembro, para que reciba sin fricción.</a:t>
            </a:r>
            <a:endParaRPr lang="en-US" sz="1300" dirty="0"/>
          </a:p>
        </p:txBody>
      </p:sp>
      <p:sp>
        <p:nvSpPr>
          <p:cNvPr id="14" name="Shape 10"/>
          <p:cNvSpPr/>
          <p:nvPr/>
        </p:nvSpPr>
        <p:spPr>
          <a:xfrm>
            <a:off x="685800" y="4937760"/>
            <a:ext cx="10820095" cy="1261872"/>
          </a:xfrm>
          <a:prstGeom prst="roundRect">
            <a:avLst>
              <a:gd name="adj" fmla="val 6522"/>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78408" y="5184648"/>
            <a:ext cx="768096" cy="768096"/>
          </a:xfrm>
          <a:prstGeom prst="ellipse">
            <a:avLst/>
          </a:prstGeom>
          <a:solidFill>
            <a:srgbClr val="059669"/>
          </a:solidFill>
          <a:ln/>
        </p:spPr>
      </p:sp>
      <p:pic>
        <p:nvPicPr>
          <p:cNvPr id="16" name="Image 2" descr="preencoded.png">    </p:cNvPr>
          <p:cNvPicPr>
            <a:picLocks noChangeAspect="1"/>
          </p:cNvPicPr>
          <p:nvPr/>
        </p:nvPicPr>
        <p:blipFill>
          <a:blip r:embed="rId3"/>
          <a:stretch>
            <a:fillRect/>
          </a:stretch>
        </p:blipFill>
        <p:spPr>
          <a:xfrm>
            <a:off x="1170432" y="5376672"/>
            <a:ext cx="384048" cy="384048"/>
          </a:xfrm>
          <a:prstGeom prst="rect">
            <a:avLst/>
          </a:prstGeom>
        </p:spPr>
      </p:pic>
      <p:sp>
        <p:nvSpPr>
          <p:cNvPr id="17" name="Text 12"/>
          <p:cNvSpPr/>
          <p:nvPr/>
        </p:nvSpPr>
        <p:spPr>
          <a:xfrm>
            <a:off x="2011680" y="5138928"/>
            <a:ext cx="9219895" cy="411480"/>
          </a:xfrm>
          <a:prstGeom prst="rect">
            <a:avLst/>
          </a:prstGeom>
          <a:noFill/>
          <a:ln/>
        </p:spPr>
        <p:txBody>
          <a:bodyPr wrap="square" lIns="0" tIns="0" rIns="0" bIns="0" rtlCol="0" anchor="ctr"/>
          <a:lstStyle/>
          <a:p>
            <a:pPr indent="0" marL="0">
              <a:buNone/>
            </a:pPr>
            <a:r>
              <a:rPr lang="en-US" sz="1650" b="1" dirty="0">
                <a:solidFill>
                  <a:srgbClr val="0B2018"/>
                </a:solidFill>
                <a:latin typeface="Calibri" pitchFamily="34" charset="0"/>
                <a:ea typeface="Calibri" pitchFamily="34" charset="-122"/>
                <a:cs typeface="Calibri" pitchFamily="34" charset="-120"/>
              </a:rPr>
              <a:t>Cobro en minutos, 24/7</a:t>
            </a:r>
            <a:endParaRPr lang="en-US" sz="1650" dirty="0"/>
          </a:p>
        </p:txBody>
      </p:sp>
      <p:sp>
        <p:nvSpPr>
          <p:cNvPr id="18" name="Text 13"/>
          <p:cNvSpPr/>
          <p:nvPr/>
        </p:nvSpPr>
        <p:spPr>
          <a:xfrm>
            <a:off x="2011680" y="5541264"/>
            <a:ext cx="9174175" cy="594360"/>
          </a:xfrm>
          <a:prstGeom prst="rect">
            <a:avLst/>
          </a:prstGeom>
          <a:noFill/>
          <a:ln/>
        </p:spPr>
        <p:txBody>
          <a:bodyPr wrap="square" lIns="0" tIns="0" rIns="0" bIns="0" rtlCol="0" anchor="t"/>
          <a:lstStyle/>
          <a:p>
            <a:pPr indent="0" marL="0">
              <a:lnSpc>
                <a:spcPct val="108000"/>
              </a:lnSpc>
              <a:buNone/>
            </a:pPr>
            <a:r>
              <a:rPr lang="en-US" sz="1300" dirty="0">
                <a:solidFill>
                  <a:srgbClr val="5F6E68"/>
                </a:solidFill>
                <a:latin typeface="Calibri" pitchFamily="34" charset="0"/>
                <a:ea typeface="Calibri" pitchFamily="34" charset="-122"/>
                <a:cs typeface="Calibri" pitchFamily="34" charset="-120"/>
              </a:rPr>
              <a:t>Rápido, global y de bajo costo — el mejor vehículo para mover dinero por el mundo hoy.</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Cobrar es fácil: la red ya está hecha</a:t>
            </a:r>
            <a:endParaRPr lang="en-US" sz="2800" dirty="0"/>
          </a:p>
        </p:txBody>
      </p:sp>
      <p:sp>
        <p:nvSpPr>
          <p:cNvPr id="3" name="Text 1"/>
          <p:cNvSpPr/>
          <p:nvPr/>
        </p:nvSpPr>
        <p:spPr>
          <a:xfrm>
            <a:off x="685800" y="1280160"/>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No reinventamos nada. Los miembros ya están registrados y ya se ganaron su dinero — la lógica es que lo cobren, sin barreras.</a:t>
            </a:r>
            <a:endParaRPr lang="en-US" sz="1400" dirty="0"/>
          </a:p>
        </p:txBody>
      </p:sp>
      <p:sp>
        <p:nvSpPr>
          <p:cNvPr id="4" name="Shape 2"/>
          <p:cNvSpPr/>
          <p:nvPr/>
        </p:nvSpPr>
        <p:spPr>
          <a:xfrm>
            <a:off x="685800" y="178308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960120" y="2135124"/>
            <a:ext cx="713232" cy="713232"/>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138428" y="2313432"/>
            <a:ext cx="356616" cy="356616"/>
          </a:xfrm>
          <a:prstGeom prst="rect">
            <a:avLst/>
          </a:prstGeom>
        </p:spPr>
      </p:pic>
      <p:sp>
        <p:nvSpPr>
          <p:cNvPr id="7" name="Text 4"/>
          <p:cNvSpPr/>
          <p:nvPr/>
        </p:nvSpPr>
        <p:spPr>
          <a:xfrm>
            <a:off x="1828800" y="2002536"/>
            <a:ext cx="3878428" cy="384048"/>
          </a:xfrm>
          <a:prstGeom prst="rect">
            <a:avLst/>
          </a:prstGeom>
          <a:noFill/>
          <a:ln/>
        </p:spPr>
        <p:txBody>
          <a:bodyPr wrap="square" lIns="0" tIns="0" rIns="0" bIns="0" rtlCol="0" anchor="ctr"/>
          <a:lstStyle/>
          <a:p>
            <a:pPr indent="0" marL="0">
              <a:buNone/>
            </a:pPr>
            <a:r>
              <a:rPr lang="en-US" sz="1550" b="1" dirty="0">
                <a:solidFill>
                  <a:srgbClr val="0B2018"/>
                </a:solidFill>
                <a:latin typeface="Calibri" pitchFamily="34" charset="0"/>
                <a:ea typeface="Calibri" pitchFamily="34" charset="-122"/>
                <a:cs typeface="Calibri" pitchFamily="34" charset="-120"/>
              </a:rPr>
              <a:t>La red ya existe</a:t>
            </a:r>
            <a:endParaRPr lang="en-US" sz="1550" dirty="0"/>
          </a:p>
        </p:txBody>
      </p:sp>
      <p:sp>
        <p:nvSpPr>
          <p:cNvPr id="8" name="Text 5"/>
          <p:cNvSpPr/>
          <p:nvPr/>
        </p:nvSpPr>
        <p:spPr>
          <a:xfrm>
            <a:off x="1828800" y="2386584"/>
            <a:ext cx="3832708" cy="685800"/>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Los miembros ya están dados de alta en NBN. No empezamos de cero ni pedimos registros nuevos.</a:t>
            </a:r>
            <a:endParaRPr lang="en-US" sz="1150" dirty="0"/>
          </a:p>
        </p:txBody>
      </p:sp>
      <p:sp>
        <p:nvSpPr>
          <p:cNvPr id="9" name="Shape 6"/>
          <p:cNvSpPr/>
          <p:nvPr/>
        </p:nvSpPr>
        <p:spPr>
          <a:xfrm>
            <a:off x="6301588" y="178308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10" name="Shape 7"/>
          <p:cNvSpPr/>
          <p:nvPr/>
        </p:nvSpPr>
        <p:spPr>
          <a:xfrm>
            <a:off x="6575908" y="2135124"/>
            <a:ext cx="713232" cy="713232"/>
          </a:xfrm>
          <a:prstGeom prst="ellipse">
            <a:avLst/>
          </a:prstGeom>
          <a:solidFill>
            <a:srgbClr val="059669"/>
          </a:solidFill>
          <a:ln/>
        </p:spPr>
      </p:sp>
      <p:pic>
        <p:nvPicPr>
          <p:cNvPr id="11" name="Image 1" descr="preencoded.png">    </p:cNvPr>
          <p:cNvPicPr>
            <a:picLocks noChangeAspect="1"/>
          </p:cNvPicPr>
          <p:nvPr/>
        </p:nvPicPr>
        <p:blipFill>
          <a:blip r:embed="rId2"/>
          <a:stretch>
            <a:fillRect/>
          </a:stretch>
        </p:blipFill>
        <p:spPr>
          <a:xfrm>
            <a:off x="6754216" y="2313432"/>
            <a:ext cx="356616" cy="356616"/>
          </a:xfrm>
          <a:prstGeom prst="rect">
            <a:avLst/>
          </a:prstGeom>
        </p:spPr>
      </p:pic>
      <p:sp>
        <p:nvSpPr>
          <p:cNvPr id="12" name="Text 8"/>
          <p:cNvSpPr/>
          <p:nvPr/>
        </p:nvSpPr>
        <p:spPr>
          <a:xfrm>
            <a:off x="7444588" y="2002536"/>
            <a:ext cx="3878428" cy="384048"/>
          </a:xfrm>
          <a:prstGeom prst="rect">
            <a:avLst/>
          </a:prstGeom>
          <a:noFill/>
          <a:ln/>
        </p:spPr>
        <p:txBody>
          <a:bodyPr wrap="square" lIns="0" tIns="0" rIns="0" bIns="0" rtlCol="0" anchor="ctr"/>
          <a:lstStyle/>
          <a:p>
            <a:pPr indent="0" marL="0">
              <a:buNone/>
            </a:pPr>
            <a:r>
              <a:rPr lang="en-US" sz="1550" b="1" dirty="0">
                <a:solidFill>
                  <a:srgbClr val="0B2018"/>
                </a:solidFill>
                <a:latin typeface="Calibri" pitchFamily="34" charset="0"/>
                <a:ea typeface="Calibri" pitchFamily="34" charset="-122"/>
                <a:cs typeface="Calibri" pitchFamily="34" charset="-120"/>
              </a:rPr>
              <a:t>El dinero ya es suyo</a:t>
            </a:r>
            <a:endParaRPr lang="en-US" sz="1550" dirty="0"/>
          </a:p>
        </p:txBody>
      </p:sp>
      <p:sp>
        <p:nvSpPr>
          <p:cNvPr id="13" name="Text 9"/>
          <p:cNvSpPr/>
          <p:nvPr/>
        </p:nvSpPr>
        <p:spPr>
          <a:xfrm>
            <a:off x="7444588" y="2386584"/>
            <a:ext cx="3832708" cy="685800"/>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Si ganó su comisión, le pertenece. No le ponemos trabas para acceder a lo que es suyo.</a:t>
            </a:r>
            <a:endParaRPr lang="en-US" sz="1150" dirty="0"/>
          </a:p>
        </p:txBody>
      </p:sp>
      <p:sp>
        <p:nvSpPr>
          <p:cNvPr id="14" name="Shape 10"/>
          <p:cNvSpPr/>
          <p:nvPr/>
        </p:nvSpPr>
        <p:spPr>
          <a:xfrm>
            <a:off x="685800" y="347472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60120" y="3826764"/>
            <a:ext cx="713232" cy="713232"/>
          </a:xfrm>
          <a:prstGeom prst="ellipse">
            <a:avLst/>
          </a:prstGeom>
          <a:solidFill>
            <a:srgbClr val="059669"/>
          </a:solidFill>
          <a:ln/>
        </p:spPr>
      </p:sp>
      <p:pic>
        <p:nvPicPr>
          <p:cNvPr id="16" name="Image 2" descr="preencoded.png">    </p:cNvPr>
          <p:cNvPicPr>
            <a:picLocks noChangeAspect="1"/>
          </p:cNvPicPr>
          <p:nvPr/>
        </p:nvPicPr>
        <p:blipFill>
          <a:blip r:embed="rId3"/>
          <a:stretch>
            <a:fillRect/>
          </a:stretch>
        </p:blipFill>
        <p:spPr>
          <a:xfrm>
            <a:off x="1138428" y="4005072"/>
            <a:ext cx="356616" cy="356616"/>
          </a:xfrm>
          <a:prstGeom prst="rect">
            <a:avLst/>
          </a:prstGeom>
        </p:spPr>
      </p:pic>
      <p:sp>
        <p:nvSpPr>
          <p:cNvPr id="17" name="Text 12"/>
          <p:cNvSpPr/>
          <p:nvPr/>
        </p:nvSpPr>
        <p:spPr>
          <a:xfrm>
            <a:off x="1828800" y="3694176"/>
            <a:ext cx="3878428" cy="384048"/>
          </a:xfrm>
          <a:prstGeom prst="rect">
            <a:avLst/>
          </a:prstGeom>
          <a:noFill/>
          <a:ln/>
        </p:spPr>
        <p:txBody>
          <a:bodyPr wrap="square" lIns="0" tIns="0" rIns="0" bIns="0" rtlCol="0" anchor="ctr"/>
          <a:lstStyle/>
          <a:p>
            <a:pPr indent="0" marL="0">
              <a:buNone/>
            </a:pPr>
            <a:r>
              <a:rPr lang="en-US" sz="1550" b="1" dirty="0">
                <a:solidFill>
                  <a:srgbClr val="0B2018"/>
                </a:solidFill>
                <a:latin typeface="Calibri" pitchFamily="34" charset="0"/>
                <a:ea typeface="Calibri" pitchFamily="34" charset="-122"/>
                <a:cs typeface="Calibri" pitchFamily="34" charset="-120"/>
              </a:rPr>
              <a:t>Acceso directo</a:t>
            </a:r>
            <a:endParaRPr lang="en-US" sz="1550" dirty="0"/>
          </a:p>
        </p:txBody>
      </p:sp>
      <p:sp>
        <p:nvSpPr>
          <p:cNvPr id="18" name="Text 13"/>
          <p:cNvSpPr/>
          <p:nvPr/>
        </p:nvSpPr>
        <p:spPr>
          <a:xfrm>
            <a:off x="1828800" y="4078224"/>
            <a:ext cx="3832708" cy="685800"/>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Con su cuenta ya creada, entra a su billetera y mueve su saldo en segundos.</a:t>
            </a:r>
            <a:endParaRPr lang="en-US" sz="1150" dirty="0"/>
          </a:p>
        </p:txBody>
      </p:sp>
      <p:sp>
        <p:nvSpPr>
          <p:cNvPr id="19" name="Shape 14"/>
          <p:cNvSpPr/>
          <p:nvPr/>
        </p:nvSpPr>
        <p:spPr>
          <a:xfrm>
            <a:off x="6301588" y="3474720"/>
            <a:ext cx="5204308" cy="1417320"/>
          </a:xfrm>
          <a:prstGeom prst="roundRect">
            <a:avLst>
              <a:gd name="adj" fmla="val 5806"/>
            </a:avLst>
          </a:prstGeom>
          <a:solidFill>
            <a:srgbClr val="F1FAF6"/>
          </a:solidFill>
          <a:ln/>
          <a:effectLst>
            <a:outerShdw sx="100000" sy="100000" kx="0" ky="0" algn="bl" rotWithShape="0" blurRad="88900" dist="25400" dir="5400000">
              <a:srgbClr val="0B2018">
                <a:alpha val="8000"/>
              </a:srgbClr>
            </a:outerShdw>
          </a:effectLst>
        </p:spPr>
      </p:sp>
      <p:sp>
        <p:nvSpPr>
          <p:cNvPr id="20" name="Shape 15"/>
          <p:cNvSpPr/>
          <p:nvPr/>
        </p:nvSpPr>
        <p:spPr>
          <a:xfrm>
            <a:off x="6575908" y="3826764"/>
            <a:ext cx="713232" cy="713232"/>
          </a:xfrm>
          <a:prstGeom prst="ellipse">
            <a:avLst/>
          </a:prstGeom>
          <a:solidFill>
            <a:srgbClr val="059669"/>
          </a:solidFill>
          <a:ln/>
        </p:spPr>
      </p:sp>
      <p:pic>
        <p:nvPicPr>
          <p:cNvPr id="21" name="Image 3" descr="preencoded.png">    </p:cNvPr>
          <p:cNvPicPr>
            <a:picLocks noChangeAspect="1"/>
          </p:cNvPicPr>
          <p:nvPr/>
        </p:nvPicPr>
        <p:blipFill>
          <a:blip r:embed="rId4"/>
          <a:stretch>
            <a:fillRect/>
          </a:stretch>
        </p:blipFill>
        <p:spPr>
          <a:xfrm>
            <a:off x="6754216" y="4005072"/>
            <a:ext cx="356616" cy="356616"/>
          </a:xfrm>
          <a:prstGeom prst="rect">
            <a:avLst/>
          </a:prstGeom>
        </p:spPr>
      </p:pic>
      <p:sp>
        <p:nvSpPr>
          <p:cNvPr id="22" name="Text 16"/>
          <p:cNvSpPr/>
          <p:nvPr/>
        </p:nvSpPr>
        <p:spPr>
          <a:xfrm>
            <a:off x="7444588" y="3694176"/>
            <a:ext cx="3878428" cy="384048"/>
          </a:xfrm>
          <a:prstGeom prst="rect">
            <a:avLst/>
          </a:prstGeom>
          <a:noFill/>
          <a:ln/>
        </p:spPr>
        <p:txBody>
          <a:bodyPr wrap="square" lIns="0" tIns="0" rIns="0" bIns="0" rtlCol="0" anchor="ctr"/>
          <a:lstStyle/>
          <a:p>
            <a:pPr indent="0" marL="0">
              <a:buNone/>
            </a:pPr>
            <a:r>
              <a:rPr lang="en-US" sz="1550" b="1" dirty="0">
                <a:solidFill>
                  <a:srgbClr val="0B2018"/>
                </a:solidFill>
                <a:latin typeface="Calibri" pitchFamily="34" charset="0"/>
                <a:ea typeface="Calibri" pitchFamily="34" charset="-122"/>
                <a:cs typeface="Calibri" pitchFamily="34" charset="-120"/>
              </a:rPr>
              <a:t>Conversión simple</a:t>
            </a:r>
            <a:endParaRPr lang="en-US" sz="1550" dirty="0"/>
          </a:p>
        </p:txBody>
      </p:sp>
      <p:sp>
        <p:nvSpPr>
          <p:cNvPr id="23" name="Text 17"/>
          <p:cNvSpPr/>
          <p:nvPr/>
        </p:nvSpPr>
        <p:spPr>
          <a:xfrm>
            <a:off x="7444588" y="4078224"/>
            <a:ext cx="3832708" cy="685800"/>
          </a:xfrm>
          <a:prstGeom prst="rect">
            <a:avLst/>
          </a:prstGeom>
          <a:noFill/>
          <a:ln/>
        </p:spPr>
        <p:txBody>
          <a:bodyPr wrap="square" lIns="0" tIns="0" rIns="0" bIns="0" rtlCol="0" anchor="t"/>
          <a:lstStyle/>
          <a:p>
            <a:pPr indent="0" marL="0">
              <a:lnSpc>
                <a:spcPct val="106000"/>
              </a:lnSpc>
              <a:buNone/>
            </a:pPr>
            <a:r>
              <a:rPr lang="en-US" sz="1150" dirty="0">
                <a:solidFill>
                  <a:srgbClr val="5F6E68"/>
                </a:solidFill>
                <a:latin typeface="Calibri" pitchFamily="34" charset="0"/>
                <a:ea typeface="Calibri" pitchFamily="34" charset="-122"/>
                <a:cs typeface="Calibri" pitchFamily="34" charset="-120"/>
              </a:rPr>
              <a:t>Si toca convertir, su saldo se intercambia por una stablecoin. Un solo paso, sin complicaciones.</a:t>
            </a:r>
            <a:endParaRPr lang="en-US" sz="1150" dirty="0"/>
          </a:p>
        </p:txBody>
      </p:sp>
      <p:sp>
        <p:nvSpPr>
          <p:cNvPr id="24" name="Shape 18"/>
          <p:cNvSpPr/>
          <p:nvPr/>
        </p:nvSpPr>
        <p:spPr>
          <a:xfrm>
            <a:off x="685800" y="5148072"/>
            <a:ext cx="10820095" cy="841248"/>
          </a:xfrm>
          <a:prstGeom prst="roundRect">
            <a:avLst>
              <a:gd name="adj" fmla="val 9783"/>
            </a:avLst>
          </a:prstGeom>
          <a:solidFill>
            <a:srgbClr val="07221A"/>
          </a:solidFill>
          <a:ln/>
          <a:effectLst>
            <a:outerShdw sx="100000" sy="100000" kx="0" ky="0" algn="bl" rotWithShape="0" blurRad="114300" dist="38100" dir="5400000">
              <a:srgbClr val="0B2018">
                <a:alpha val="10000"/>
              </a:srgbClr>
            </a:outerShdw>
          </a:effectLst>
        </p:spPr>
      </p:sp>
      <p:sp>
        <p:nvSpPr>
          <p:cNvPr id="25" name="Shape 19"/>
          <p:cNvSpPr/>
          <p:nvPr/>
        </p:nvSpPr>
        <p:spPr>
          <a:xfrm>
            <a:off x="1005840" y="5294376"/>
            <a:ext cx="548640" cy="548640"/>
          </a:xfrm>
          <a:prstGeom prst="ellipse">
            <a:avLst/>
          </a:prstGeom>
          <a:solidFill>
            <a:srgbClr val="10B981"/>
          </a:solidFill>
          <a:ln/>
        </p:spPr>
      </p:sp>
      <p:pic>
        <p:nvPicPr>
          <p:cNvPr id="26" name="Image 4" descr="preencoded.png">    </p:cNvPr>
          <p:cNvPicPr>
            <a:picLocks noChangeAspect="1"/>
          </p:cNvPicPr>
          <p:nvPr/>
        </p:nvPicPr>
        <p:blipFill>
          <a:blip r:embed="rId5"/>
          <a:stretch>
            <a:fillRect/>
          </a:stretch>
        </p:blipFill>
        <p:spPr>
          <a:xfrm>
            <a:off x="1143000" y="5431536"/>
            <a:ext cx="274320" cy="274320"/>
          </a:xfrm>
          <a:prstGeom prst="rect">
            <a:avLst/>
          </a:prstGeom>
        </p:spPr>
      </p:pic>
      <p:sp>
        <p:nvSpPr>
          <p:cNvPr id="27" name="Text 20"/>
          <p:cNvSpPr/>
          <p:nvPr/>
        </p:nvSpPr>
        <p:spPr>
          <a:xfrm>
            <a:off x="1737360" y="5148072"/>
            <a:ext cx="9448495" cy="841248"/>
          </a:xfrm>
          <a:prstGeom prst="rect">
            <a:avLst/>
          </a:prstGeom>
          <a:noFill/>
          <a:ln/>
        </p:spPr>
        <p:txBody>
          <a:bodyPr wrap="square" lIns="0" tIns="0" rIns="0" bIns="0" rtlCol="0" anchor="ctr"/>
          <a:lstStyle/>
          <a:p>
            <a:pPr indent="0" marL="0">
              <a:lnSpc>
                <a:spcPct val="105000"/>
              </a:lnSpc>
              <a:buNone/>
            </a:pPr>
            <a:r>
              <a:rPr lang="en-US" sz="1550" b="1" dirty="0">
                <a:solidFill>
                  <a:srgbClr val="FFFFFF"/>
                </a:solidFill>
                <a:latin typeface="Calibri" pitchFamily="34" charset="0"/>
                <a:ea typeface="Calibri" pitchFamily="34" charset="-122"/>
                <a:cs typeface="Calibri" pitchFamily="34" charset="-120"/>
              </a:rPr>
              <a:t>Cero fricción nueva: la red ya está, el dinero ya es suyo — nosotros solo lo movemos.</a:t>
            </a:r>
            <a:endParaRPr lang="en-US" sz="15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Modelo comercial</a:t>
            </a:r>
            <a:endParaRPr lang="en-US" sz="2800" dirty="0"/>
          </a:p>
        </p:txBody>
      </p:sp>
      <p:sp>
        <p:nvSpPr>
          <p:cNvPr id="3" name="Text 1"/>
          <p:cNvSpPr/>
          <p:nvPr/>
        </p:nvSpPr>
        <p:spPr>
          <a:xfrm>
            <a:off x="685800" y="1280160"/>
            <a:ext cx="10820095" cy="457200"/>
          </a:xfrm>
          <a:prstGeom prst="rect">
            <a:avLst/>
          </a:prstGeom>
          <a:noFill/>
          <a:ln/>
        </p:spPr>
        <p:txBody>
          <a:bodyPr wrap="square" lIns="0" tIns="0" rIns="0" bIns="0" rtlCol="0" anchor="ctr"/>
          <a:lstStyle/>
          <a:p>
            <a:pPr indent="0" marL="0">
              <a:lnSpc>
                <a:spcPct val="105000"/>
              </a:lnSpc>
              <a:buNone/>
            </a:pPr>
            <a:r>
              <a:rPr lang="en-US" sz="1400" dirty="0">
                <a:solidFill>
                  <a:srgbClr val="5F6E68"/>
                </a:solidFill>
                <a:latin typeface="Calibri" pitchFamily="34" charset="0"/>
                <a:ea typeface="Calibri" pitchFamily="34" charset="-122"/>
                <a:cs typeface="Calibri" pitchFamily="34" charset="-120"/>
              </a:rPr>
              <a:t>Estructura simple y alineada al volumen. Cifras ilustrativas, a acordar con NBN Living.</a:t>
            </a:r>
            <a:endParaRPr lang="en-US" sz="1400" dirty="0"/>
          </a:p>
        </p:txBody>
      </p:sp>
      <p:sp>
        <p:nvSpPr>
          <p:cNvPr id="4" name="Shape 2"/>
          <p:cNvSpPr/>
          <p:nvPr/>
        </p:nvSpPr>
        <p:spPr>
          <a:xfrm>
            <a:off x="685800" y="2011680"/>
            <a:ext cx="3332378" cy="2606040"/>
          </a:xfrm>
          <a:prstGeom prst="roundRect">
            <a:avLst>
              <a:gd name="adj" fmla="val 3509"/>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1940509" y="2377440"/>
            <a:ext cx="822960" cy="822960"/>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2146249" y="2583180"/>
            <a:ext cx="411480" cy="411480"/>
          </a:xfrm>
          <a:prstGeom prst="rect">
            <a:avLst/>
          </a:prstGeom>
        </p:spPr>
      </p:pic>
      <p:sp>
        <p:nvSpPr>
          <p:cNvPr id="7" name="Text 4"/>
          <p:cNvSpPr/>
          <p:nvPr/>
        </p:nvSpPr>
        <p:spPr>
          <a:xfrm>
            <a:off x="886968" y="3337560"/>
            <a:ext cx="2930042" cy="457200"/>
          </a:xfrm>
          <a:prstGeom prst="rect">
            <a:avLst/>
          </a:prstGeom>
          <a:noFill/>
          <a:ln/>
        </p:spPr>
        <p:txBody>
          <a:bodyPr wrap="square" lIns="0" tIns="0" rIns="0" bIns="0" rtlCol="0" anchor="t"/>
          <a:lstStyle/>
          <a:p>
            <a:pPr algn="ctr" indent="0" marL="0">
              <a:buNone/>
            </a:pPr>
            <a:r>
              <a:rPr lang="en-US" sz="1550" b="1" dirty="0">
                <a:solidFill>
                  <a:srgbClr val="0B2018"/>
                </a:solidFill>
                <a:latin typeface="Calibri" pitchFamily="34" charset="0"/>
                <a:ea typeface="Calibri" pitchFamily="34" charset="-122"/>
                <a:cs typeface="Calibri" pitchFamily="34" charset="-120"/>
              </a:rPr>
              <a:t>Integración (única vez)</a:t>
            </a:r>
            <a:endParaRPr lang="en-US" sz="1550" dirty="0"/>
          </a:p>
        </p:txBody>
      </p:sp>
      <p:sp>
        <p:nvSpPr>
          <p:cNvPr id="8" name="Text 5"/>
          <p:cNvSpPr/>
          <p:nvPr/>
        </p:nvSpPr>
        <p:spPr>
          <a:xfrm>
            <a:off x="923544" y="3840480"/>
            <a:ext cx="2856890" cy="713232"/>
          </a:xfrm>
          <a:prstGeom prst="rect">
            <a:avLst/>
          </a:prstGeom>
          <a:noFill/>
          <a:ln/>
        </p:spPr>
        <p:txBody>
          <a:bodyPr wrap="square" lIns="0" tIns="0" rIns="0" bIns="0" rtlCol="0" anchor="t"/>
          <a:lstStyle/>
          <a:p>
            <a:pPr algn="ctr" indent="0" marL="0">
              <a:lnSpc>
                <a:spcPct val="106000"/>
              </a:lnSpc>
              <a:buNone/>
            </a:pPr>
            <a:r>
              <a:rPr lang="en-US" sz="1150" dirty="0">
                <a:solidFill>
                  <a:srgbClr val="5F6E68"/>
                </a:solidFill>
                <a:latin typeface="Calibri" pitchFamily="34" charset="0"/>
                <a:ea typeface="Calibri" pitchFamily="34" charset="-122"/>
                <a:cs typeface="Calibri" pitchFamily="34" charset="-120"/>
              </a:rPr>
              <a:t>Setup de billeteras y conexión a la plataforma de NBN. Alcance y costo se definen en el piloto.</a:t>
            </a:r>
            <a:endParaRPr lang="en-US" sz="1150" dirty="0"/>
          </a:p>
        </p:txBody>
      </p:sp>
      <p:sp>
        <p:nvSpPr>
          <p:cNvPr id="9" name="Shape 6"/>
          <p:cNvSpPr/>
          <p:nvPr/>
        </p:nvSpPr>
        <p:spPr>
          <a:xfrm>
            <a:off x="4429658" y="2011680"/>
            <a:ext cx="3332378" cy="2606040"/>
          </a:xfrm>
          <a:prstGeom prst="roundRect">
            <a:avLst>
              <a:gd name="adj" fmla="val 3509"/>
            </a:avLst>
          </a:prstGeom>
          <a:solidFill>
            <a:srgbClr val="E3F6EE"/>
          </a:solidFill>
          <a:ln/>
          <a:effectLst>
            <a:outerShdw sx="100000" sy="100000" kx="0" ky="0" algn="bl" rotWithShape="0" blurRad="88900" dist="25400" dir="5400000">
              <a:srgbClr val="0B2018">
                <a:alpha val="8000"/>
              </a:srgbClr>
            </a:outerShdw>
          </a:effectLst>
        </p:spPr>
      </p:sp>
      <p:sp>
        <p:nvSpPr>
          <p:cNvPr id="10" name="Shape 7"/>
          <p:cNvSpPr/>
          <p:nvPr/>
        </p:nvSpPr>
        <p:spPr>
          <a:xfrm>
            <a:off x="5684368" y="2377440"/>
            <a:ext cx="822960" cy="822960"/>
          </a:xfrm>
          <a:prstGeom prst="ellipse">
            <a:avLst/>
          </a:prstGeom>
          <a:solidFill>
            <a:srgbClr val="FFFFFF"/>
          </a:solidFill>
          <a:ln/>
        </p:spPr>
      </p:sp>
      <p:pic>
        <p:nvPicPr>
          <p:cNvPr id="11" name="Image 1" descr="preencoded.png">    </p:cNvPr>
          <p:cNvPicPr>
            <a:picLocks noChangeAspect="1"/>
          </p:cNvPicPr>
          <p:nvPr/>
        </p:nvPicPr>
        <p:blipFill>
          <a:blip r:embed="rId2"/>
          <a:stretch>
            <a:fillRect/>
          </a:stretch>
        </p:blipFill>
        <p:spPr>
          <a:xfrm>
            <a:off x="5890108" y="2583180"/>
            <a:ext cx="411480" cy="411480"/>
          </a:xfrm>
          <a:prstGeom prst="rect">
            <a:avLst/>
          </a:prstGeom>
        </p:spPr>
      </p:pic>
      <p:sp>
        <p:nvSpPr>
          <p:cNvPr id="12" name="Text 8"/>
          <p:cNvSpPr/>
          <p:nvPr/>
        </p:nvSpPr>
        <p:spPr>
          <a:xfrm>
            <a:off x="4630826" y="3337560"/>
            <a:ext cx="2930042" cy="457200"/>
          </a:xfrm>
          <a:prstGeom prst="rect">
            <a:avLst/>
          </a:prstGeom>
          <a:noFill/>
          <a:ln/>
        </p:spPr>
        <p:txBody>
          <a:bodyPr wrap="square" lIns="0" tIns="0" rIns="0" bIns="0" rtlCol="0" anchor="t"/>
          <a:lstStyle/>
          <a:p>
            <a:pPr algn="ctr" indent="0" marL="0">
              <a:buNone/>
            </a:pPr>
            <a:r>
              <a:rPr lang="en-US" sz="1550" b="1" dirty="0">
                <a:solidFill>
                  <a:srgbClr val="0B2018"/>
                </a:solidFill>
                <a:latin typeface="Calibri" pitchFamily="34" charset="0"/>
                <a:ea typeface="Calibri" pitchFamily="34" charset="-122"/>
                <a:cs typeface="Calibri" pitchFamily="34" charset="-120"/>
              </a:rPr>
              <a:t>Paso 1 — por transacción</a:t>
            </a:r>
            <a:endParaRPr lang="en-US" sz="1550" dirty="0"/>
          </a:p>
        </p:txBody>
      </p:sp>
      <p:sp>
        <p:nvSpPr>
          <p:cNvPr id="13" name="Text 9"/>
          <p:cNvSpPr/>
          <p:nvPr/>
        </p:nvSpPr>
        <p:spPr>
          <a:xfrm>
            <a:off x="4667402" y="3840480"/>
            <a:ext cx="2856890" cy="713232"/>
          </a:xfrm>
          <a:prstGeom prst="rect">
            <a:avLst/>
          </a:prstGeom>
          <a:noFill/>
          <a:ln/>
        </p:spPr>
        <p:txBody>
          <a:bodyPr wrap="square" lIns="0" tIns="0" rIns="0" bIns="0" rtlCol="0" anchor="t"/>
          <a:lstStyle/>
          <a:p>
            <a:pPr algn="ctr" indent="0" marL="0">
              <a:lnSpc>
                <a:spcPct val="106000"/>
              </a:lnSpc>
              <a:buNone/>
            </a:pPr>
            <a:r>
              <a:rPr lang="en-US" sz="1150" dirty="0">
                <a:solidFill>
                  <a:srgbClr val="2F5F4F"/>
                </a:solidFill>
                <a:latin typeface="Calibri" pitchFamily="34" charset="0"/>
                <a:ea typeface="Calibri" pitchFamily="34" charset="-122"/>
                <a:cs typeface="Calibri" pitchFamily="34" charset="-120"/>
              </a:rPr>
              <a:t>Comisión baja por cada emparejamiento (transferencia) entre billeteras. Aquí se mueve la mayor parte del volumen.</a:t>
            </a:r>
            <a:endParaRPr lang="en-US" sz="1150" dirty="0"/>
          </a:p>
        </p:txBody>
      </p:sp>
      <p:sp>
        <p:nvSpPr>
          <p:cNvPr id="14" name="Shape 10"/>
          <p:cNvSpPr/>
          <p:nvPr/>
        </p:nvSpPr>
        <p:spPr>
          <a:xfrm>
            <a:off x="8173517" y="2011680"/>
            <a:ext cx="3332378" cy="2606040"/>
          </a:xfrm>
          <a:prstGeom prst="roundRect">
            <a:avLst>
              <a:gd name="adj" fmla="val 3509"/>
            </a:avLst>
          </a:prstGeom>
          <a:solidFill>
            <a:srgbClr val="F1FAF6"/>
          </a:solidFill>
          <a:ln/>
          <a:effectLst>
            <a:outerShdw sx="100000" sy="100000" kx="0" ky="0" algn="bl" rotWithShape="0" blurRad="88900" dist="25400" dir="5400000">
              <a:srgbClr val="0B2018">
                <a:alpha val="8000"/>
              </a:srgbClr>
            </a:outerShdw>
          </a:effectLst>
        </p:spPr>
      </p:sp>
      <p:sp>
        <p:nvSpPr>
          <p:cNvPr id="15" name="Shape 11"/>
          <p:cNvSpPr/>
          <p:nvPr/>
        </p:nvSpPr>
        <p:spPr>
          <a:xfrm>
            <a:off x="9428226" y="2377440"/>
            <a:ext cx="822960" cy="822960"/>
          </a:xfrm>
          <a:prstGeom prst="ellipse">
            <a:avLst/>
          </a:prstGeom>
          <a:solidFill>
            <a:srgbClr val="FFFFFF"/>
          </a:solidFill>
          <a:ln/>
        </p:spPr>
      </p:sp>
      <p:pic>
        <p:nvPicPr>
          <p:cNvPr id="16" name="Image 2" descr="preencoded.png">    </p:cNvPr>
          <p:cNvPicPr>
            <a:picLocks noChangeAspect="1"/>
          </p:cNvPicPr>
          <p:nvPr/>
        </p:nvPicPr>
        <p:blipFill>
          <a:blip r:embed="rId3"/>
          <a:stretch>
            <a:fillRect/>
          </a:stretch>
        </p:blipFill>
        <p:spPr>
          <a:xfrm>
            <a:off x="9633966" y="2583180"/>
            <a:ext cx="411480" cy="411480"/>
          </a:xfrm>
          <a:prstGeom prst="rect">
            <a:avLst/>
          </a:prstGeom>
        </p:spPr>
      </p:pic>
      <p:sp>
        <p:nvSpPr>
          <p:cNvPr id="17" name="Text 12"/>
          <p:cNvSpPr/>
          <p:nvPr/>
        </p:nvSpPr>
        <p:spPr>
          <a:xfrm>
            <a:off x="8374685" y="3337560"/>
            <a:ext cx="2930042" cy="457200"/>
          </a:xfrm>
          <a:prstGeom prst="rect">
            <a:avLst/>
          </a:prstGeom>
          <a:noFill/>
          <a:ln/>
        </p:spPr>
        <p:txBody>
          <a:bodyPr wrap="square" lIns="0" tIns="0" rIns="0" bIns="0" rtlCol="0" anchor="t"/>
          <a:lstStyle/>
          <a:p>
            <a:pPr algn="ctr" indent="0" marL="0">
              <a:buNone/>
            </a:pPr>
            <a:r>
              <a:rPr lang="en-US" sz="1550" b="1" dirty="0">
                <a:solidFill>
                  <a:srgbClr val="0B2018"/>
                </a:solidFill>
                <a:latin typeface="Calibri" pitchFamily="34" charset="0"/>
                <a:ea typeface="Calibri" pitchFamily="34" charset="-122"/>
                <a:cs typeface="Calibri" pitchFamily="34" charset="-120"/>
              </a:rPr>
              <a:t>Paso 2 — por conversión</a:t>
            </a:r>
            <a:endParaRPr lang="en-US" sz="1550" dirty="0"/>
          </a:p>
        </p:txBody>
      </p:sp>
      <p:sp>
        <p:nvSpPr>
          <p:cNvPr id="18" name="Text 13"/>
          <p:cNvSpPr/>
          <p:nvPr/>
        </p:nvSpPr>
        <p:spPr>
          <a:xfrm>
            <a:off x="8411261" y="3840480"/>
            <a:ext cx="2856890" cy="713232"/>
          </a:xfrm>
          <a:prstGeom prst="rect">
            <a:avLst/>
          </a:prstGeom>
          <a:noFill/>
          <a:ln/>
        </p:spPr>
        <p:txBody>
          <a:bodyPr wrap="square" lIns="0" tIns="0" rIns="0" bIns="0" rtlCol="0" anchor="t"/>
          <a:lstStyle/>
          <a:p>
            <a:pPr algn="ctr" indent="0" marL="0">
              <a:lnSpc>
                <a:spcPct val="106000"/>
              </a:lnSpc>
              <a:buNone/>
            </a:pPr>
            <a:r>
              <a:rPr lang="en-US" sz="1150" dirty="0">
                <a:solidFill>
                  <a:srgbClr val="5F6E68"/>
                </a:solidFill>
                <a:latin typeface="Calibri" pitchFamily="34" charset="0"/>
                <a:ea typeface="Calibri" pitchFamily="34" charset="-122"/>
                <a:cs typeface="Calibri" pitchFamily="34" charset="-120"/>
              </a:rPr>
              <a:t>Fee solo sobre el saldo que se convierte a USDT/USDC (≈ 20%).</a:t>
            </a:r>
            <a:endParaRPr lang="en-US" sz="1150" dirty="0"/>
          </a:p>
        </p:txBody>
      </p:sp>
      <p:sp>
        <p:nvSpPr>
          <p:cNvPr id="19" name="Shape 14"/>
          <p:cNvSpPr/>
          <p:nvPr/>
        </p:nvSpPr>
        <p:spPr>
          <a:xfrm>
            <a:off x="685800" y="5029200"/>
            <a:ext cx="10820095" cy="868680"/>
          </a:xfrm>
          <a:prstGeom prst="roundRect">
            <a:avLst>
              <a:gd name="adj" fmla="val 9474"/>
            </a:avLst>
          </a:prstGeom>
          <a:solidFill>
            <a:srgbClr val="047857"/>
          </a:solidFill>
          <a:ln/>
          <a:effectLst>
            <a:outerShdw sx="100000" sy="100000" kx="0" ky="0" algn="bl" rotWithShape="0" blurRad="114300" dist="38100" dir="5400000">
              <a:srgbClr val="0B2018">
                <a:alpha val="10000"/>
              </a:srgbClr>
            </a:outerShdw>
          </a:effectLst>
        </p:spPr>
      </p:sp>
      <p:sp>
        <p:nvSpPr>
          <p:cNvPr id="20" name="Shape 15"/>
          <p:cNvSpPr/>
          <p:nvPr/>
        </p:nvSpPr>
        <p:spPr>
          <a:xfrm>
            <a:off x="1005840" y="5189220"/>
            <a:ext cx="548640" cy="548640"/>
          </a:xfrm>
          <a:prstGeom prst="ellipse">
            <a:avLst/>
          </a:prstGeom>
          <a:solidFill>
            <a:srgbClr val="FFFFFF"/>
          </a:solidFill>
          <a:ln/>
        </p:spPr>
      </p:sp>
      <p:pic>
        <p:nvPicPr>
          <p:cNvPr id="21" name="Image 3" descr="preencoded.png">    </p:cNvPr>
          <p:cNvPicPr>
            <a:picLocks noChangeAspect="1"/>
          </p:cNvPicPr>
          <p:nvPr/>
        </p:nvPicPr>
        <p:blipFill>
          <a:blip r:embed="rId4"/>
          <a:stretch>
            <a:fillRect/>
          </a:stretch>
        </p:blipFill>
        <p:spPr>
          <a:xfrm>
            <a:off x="1143000" y="5326380"/>
            <a:ext cx="274320" cy="274320"/>
          </a:xfrm>
          <a:prstGeom prst="rect">
            <a:avLst/>
          </a:prstGeom>
        </p:spPr>
      </p:pic>
      <p:sp>
        <p:nvSpPr>
          <p:cNvPr id="22" name="Text 16"/>
          <p:cNvSpPr/>
          <p:nvPr/>
        </p:nvSpPr>
        <p:spPr>
          <a:xfrm>
            <a:off x="1737360" y="5029200"/>
            <a:ext cx="9448495" cy="868680"/>
          </a:xfrm>
          <a:prstGeom prst="rect">
            <a:avLst/>
          </a:prstGeom>
          <a:noFill/>
          <a:ln/>
        </p:spPr>
        <p:txBody>
          <a:bodyPr wrap="square" lIns="0" tIns="0" rIns="0" bIns="0" rtlCol="0" anchor="ctr"/>
          <a:lstStyle/>
          <a:p>
            <a:pPr indent="0" marL="0">
              <a:lnSpc>
                <a:spcPct val="105000"/>
              </a:lnSpc>
              <a:buNone/>
            </a:pPr>
            <a:r>
              <a:rPr lang="en-US" sz="1500" b="1" dirty="0">
                <a:solidFill>
                  <a:srgbClr val="FFFFFF"/>
                </a:solidFill>
                <a:latin typeface="Calibri" pitchFamily="34" charset="0"/>
                <a:ea typeface="Calibri" pitchFamily="34" charset="-122"/>
                <a:cs typeface="Calibri" pitchFamily="34" charset="-120"/>
              </a:rPr>
              <a:t>Términos ilustrativos para conversar — se ajustan al volumen real de la red.</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Hoja de ruta</a:t>
            </a:r>
            <a:endParaRPr lang="en-US" sz="2800" dirty="0"/>
          </a:p>
        </p:txBody>
      </p:sp>
      <p:sp>
        <p:nvSpPr>
          <p:cNvPr id="3" name="Text 1"/>
          <p:cNvSpPr/>
          <p:nvPr/>
        </p:nvSpPr>
        <p:spPr>
          <a:xfrm>
            <a:off x="685800" y="1280160"/>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De la firma al primer pago en stablecoin.</a:t>
            </a:r>
            <a:endParaRPr lang="en-US" sz="1400" dirty="0"/>
          </a:p>
        </p:txBody>
      </p:sp>
      <p:sp>
        <p:nvSpPr>
          <p:cNvPr id="4" name="Shape 2"/>
          <p:cNvSpPr/>
          <p:nvPr/>
        </p:nvSpPr>
        <p:spPr>
          <a:xfrm>
            <a:off x="685800" y="2011680"/>
            <a:ext cx="2499284" cy="2743200"/>
          </a:xfrm>
          <a:prstGeom prst="roundRect">
            <a:avLst>
              <a:gd name="adj" fmla="val 3659"/>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1551394" y="2331720"/>
            <a:ext cx="768096" cy="768096"/>
          </a:xfrm>
          <a:prstGeom prst="ellipse">
            <a:avLst/>
          </a:prstGeom>
          <a:solidFill>
            <a:srgbClr val="059669"/>
          </a:solidFill>
          <a:ln/>
        </p:spPr>
      </p:sp>
      <p:sp>
        <p:nvSpPr>
          <p:cNvPr id="6" name="Text 4"/>
          <p:cNvSpPr/>
          <p:nvPr/>
        </p:nvSpPr>
        <p:spPr>
          <a:xfrm>
            <a:off x="1551394" y="2331720"/>
            <a:ext cx="768096" cy="768096"/>
          </a:xfrm>
          <a:prstGeom prst="rect">
            <a:avLst/>
          </a:prstGeom>
          <a:noFill/>
          <a:ln/>
        </p:spPr>
        <p:txBody>
          <a:bodyPr wrap="square" lIns="0" tIns="0" rIns="0" bIns="0" rtlCol="0" anchor="ctr"/>
          <a:lstStyle/>
          <a:p>
            <a:pPr algn="ctr" indent="0" marL="0">
              <a:buNone/>
            </a:pPr>
            <a:r>
              <a:rPr lang="en-US" sz="2600" b="1" dirty="0">
                <a:solidFill>
                  <a:srgbClr val="FFFFFF"/>
                </a:solidFill>
                <a:latin typeface="Calibri" pitchFamily="34" charset="0"/>
                <a:ea typeface="Calibri" pitchFamily="34" charset="-122"/>
                <a:cs typeface="Calibri" pitchFamily="34" charset="-120"/>
              </a:rPr>
              <a:t>1</a:t>
            </a:r>
            <a:endParaRPr lang="en-US" sz="2600" dirty="0"/>
          </a:p>
        </p:txBody>
      </p:sp>
      <p:sp>
        <p:nvSpPr>
          <p:cNvPr id="7" name="Text 5"/>
          <p:cNvSpPr/>
          <p:nvPr/>
        </p:nvSpPr>
        <p:spPr>
          <a:xfrm>
            <a:off x="822960" y="3291840"/>
            <a:ext cx="2224964" cy="457200"/>
          </a:xfrm>
          <a:prstGeom prst="rect">
            <a:avLst/>
          </a:prstGeom>
          <a:noFill/>
          <a:ln/>
        </p:spPr>
        <p:txBody>
          <a:bodyPr wrap="square" lIns="0" tIns="0" rIns="0" bIns="0" rtlCol="0" anchor="t"/>
          <a:lstStyle/>
          <a:p>
            <a:pPr algn="ctr" indent="0" marL="0">
              <a:buNone/>
            </a:pPr>
            <a:r>
              <a:rPr lang="en-US" sz="1500" b="1" dirty="0">
                <a:solidFill>
                  <a:srgbClr val="0B2018"/>
                </a:solidFill>
                <a:latin typeface="Calibri" pitchFamily="34" charset="0"/>
                <a:ea typeface="Calibri" pitchFamily="34" charset="-122"/>
                <a:cs typeface="Calibri" pitchFamily="34" charset="-120"/>
              </a:rPr>
              <a:t>Piloto</a:t>
            </a:r>
            <a:endParaRPr lang="en-US" sz="1500" dirty="0"/>
          </a:p>
        </p:txBody>
      </p:sp>
      <p:sp>
        <p:nvSpPr>
          <p:cNvPr id="8" name="Text 6"/>
          <p:cNvSpPr/>
          <p:nvPr/>
        </p:nvSpPr>
        <p:spPr>
          <a:xfrm>
            <a:off x="850392" y="3767328"/>
            <a:ext cx="2170100" cy="640080"/>
          </a:xfrm>
          <a:prstGeom prst="rect">
            <a:avLst/>
          </a:prstGeom>
          <a:noFill/>
          <a:ln/>
        </p:spPr>
        <p:txBody>
          <a:bodyPr wrap="square" lIns="0" tIns="0" rIns="0" bIns="0" rtlCol="0" anchor="t"/>
          <a:lstStyle/>
          <a:p>
            <a:pPr algn="ctr" indent="0" marL="0">
              <a:lnSpc>
                <a:spcPct val="104000"/>
              </a:lnSpc>
              <a:buNone/>
            </a:pPr>
            <a:r>
              <a:rPr lang="en-US" sz="1050" dirty="0">
                <a:solidFill>
                  <a:srgbClr val="5F6E68"/>
                </a:solidFill>
                <a:latin typeface="Calibri" pitchFamily="34" charset="0"/>
                <a:ea typeface="Calibri" pitchFamily="34" charset="-122"/>
                <a:cs typeface="Calibri" pitchFamily="34" charset="-120"/>
              </a:rPr>
              <a:t>Validar el emparejamiento con un grupo de la red.</a:t>
            </a:r>
            <a:endParaRPr lang="en-US" sz="1050" dirty="0"/>
          </a:p>
        </p:txBody>
      </p:sp>
      <p:sp>
        <p:nvSpPr>
          <p:cNvPr id="9" name="Shape 7"/>
          <p:cNvSpPr/>
          <p:nvPr/>
        </p:nvSpPr>
        <p:spPr>
          <a:xfrm>
            <a:off x="1158202" y="4187952"/>
            <a:ext cx="1554480" cy="384048"/>
          </a:xfrm>
          <a:prstGeom prst="roundRect">
            <a:avLst>
              <a:gd name="adj" fmla="val 50000"/>
            </a:avLst>
          </a:prstGeom>
          <a:solidFill>
            <a:srgbClr val="E3F6EE"/>
          </a:solidFill>
          <a:ln/>
        </p:spPr>
      </p:sp>
      <p:sp>
        <p:nvSpPr>
          <p:cNvPr id="10" name="Text 8"/>
          <p:cNvSpPr/>
          <p:nvPr/>
        </p:nvSpPr>
        <p:spPr>
          <a:xfrm>
            <a:off x="1158202" y="4187952"/>
            <a:ext cx="1554480" cy="384048"/>
          </a:xfrm>
          <a:prstGeom prst="rect">
            <a:avLst/>
          </a:prstGeom>
          <a:noFill/>
          <a:ln/>
        </p:spPr>
        <p:txBody>
          <a:bodyPr wrap="square" lIns="0" tIns="0" rIns="0" bIns="0" rtlCol="0" anchor="ctr"/>
          <a:lstStyle/>
          <a:p>
            <a:pPr algn="ctr" indent="0" marL="0">
              <a:buNone/>
            </a:pPr>
            <a:r>
              <a:rPr lang="en-US" sz="1050" b="1" dirty="0">
                <a:solidFill>
                  <a:srgbClr val="059669"/>
                </a:solidFill>
                <a:latin typeface="Calibri" pitchFamily="34" charset="0"/>
                <a:ea typeface="Calibri" pitchFamily="34" charset="-122"/>
                <a:cs typeface="Calibri" pitchFamily="34" charset="-120"/>
              </a:rPr>
              <a:t>2–3 semanas</a:t>
            </a:r>
            <a:endParaRPr lang="en-US" sz="1050" dirty="0"/>
          </a:p>
        </p:txBody>
      </p:sp>
      <p:sp>
        <p:nvSpPr>
          <p:cNvPr id="11" name="Text 9"/>
          <p:cNvSpPr/>
          <p:nvPr/>
        </p:nvSpPr>
        <p:spPr>
          <a:xfrm>
            <a:off x="3194228" y="3017520"/>
            <a:ext cx="292608" cy="731520"/>
          </a:xfrm>
          <a:prstGeom prst="rect">
            <a:avLst/>
          </a:prstGeom>
          <a:noFill/>
          <a:ln/>
        </p:spPr>
        <p:txBody>
          <a:bodyPr wrap="square" lIns="0" tIns="0" rIns="0" bIns="0" rtlCol="0" anchor="ctr"/>
          <a:lstStyle/>
          <a:p>
            <a:pPr algn="ctr" indent="0" marL="0">
              <a:buNone/>
            </a:pPr>
            <a:r>
              <a:rPr lang="en-US" sz="2200" b="1" dirty="0">
                <a:solidFill>
                  <a:srgbClr val="10B981"/>
                </a:solidFill>
                <a:latin typeface="Calibri" pitchFamily="34" charset="0"/>
                <a:ea typeface="Calibri" pitchFamily="34" charset="-122"/>
                <a:cs typeface="Calibri" pitchFamily="34" charset="-120"/>
              </a:rPr>
              <a:t>&gt;</a:t>
            </a:r>
            <a:endParaRPr lang="en-US" sz="2200" dirty="0"/>
          </a:p>
        </p:txBody>
      </p:sp>
      <p:sp>
        <p:nvSpPr>
          <p:cNvPr id="12" name="Shape 10"/>
          <p:cNvSpPr/>
          <p:nvPr/>
        </p:nvSpPr>
        <p:spPr>
          <a:xfrm>
            <a:off x="3459404" y="2011680"/>
            <a:ext cx="2499284" cy="2743200"/>
          </a:xfrm>
          <a:prstGeom prst="roundRect">
            <a:avLst>
              <a:gd name="adj" fmla="val 3659"/>
            </a:avLst>
          </a:prstGeom>
          <a:solidFill>
            <a:srgbClr val="F1FAF6"/>
          </a:solidFill>
          <a:ln/>
          <a:effectLst>
            <a:outerShdw sx="100000" sy="100000" kx="0" ky="0" algn="bl" rotWithShape="0" blurRad="88900" dist="25400" dir="5400000">
              <a:srgbClr val="0B2018">
                <a:alpha val="8000"/>
              </a:srgbClr>
            </a:outerShdw>
          </a:effectLst>
        </p:spPr>
      </p:sp>
      <p:sp>
        <p:nvSpPr>
          <p:cNvPr id="13" name="Shape 11"/>
          <p:cNvSpPr/>
          <p:nvPr/>
        </p:nvSpPr>
        <p:spPr>
          <a:xfrm>
            <a:off x="4324998" y="2331720"/>
            <a:ext cx="768096" cy="768096"/>
          </a:xfrm>
          <a:prstGeom prst="ellipse">
            <a:avLst/>
          </a:prstGeom>
          <a:solidFill>
            <a:srgbClr val="059669"/>
          </a:solidFill>
          <a:ln/>
        </p:spPr>
      </p:sp>
      <p:sp>
        <p:nvSpPr>
          <p:cNvPr id="14" name="Text 12"/>
          <p:cNvSpPr/>
          <p:nvPr/>
        </p:nvSpPr>
        <p:spPr>
          <a:xfrm>
            <a:off x="4324998" y="2331720"/>
            <a:ext cx="768096" cy="768096"/>
          </a:xfrm>
          <a:prstGeom prst="rect">
            <a:avLst/>
          </a:prstGeom>
          <a:noFill/>
          <a:ln/>
        </p:spPr>
        <p:txBody>
          <a:bodyPr wrap="square" lIns="0" tIns="0" rIns="0" bIns="0" rtlCol="0" anchor="ctr"/>
          <a:lstStyle/>
          <a:p>
            <a:pPr algn="ctr" indent="0" marL="0">
              <a:buNone/>
            </a:pPr>
            <a:r>
              <a:rPr lang="en-US" sz="2600" b="1" dirty="0">
                <a:solidFill>
                  <a:srgbClr val="FFFFFF"/>
                </a:solidFill>
                <a:latin typeface="Calibri" pitchFamily="34" charset="0"/>
                <a:ea typeface="Calibri" pitchFamily="34" charset="-122"/>
                <a:cs typeface="Calibri" pitchFamily="34" charset="-120"/>
              </a:rPr>
              <a:t>2</a:t>
            </a:r>
            <a:endParaRPr lang="en-US" sz="2600" dirty="0"/>
          </a:p>
        </p:txBody>
      </p:sp>
      <p:sp>
        <p:nvSpPr>
          <p:cNvPr id="15" name="Text 13"/>
          <p:cNvSpPr/>
          <p:nvPr/>
        </p:nvSpPr>
        <p:spPr>
          <a:xfrm>
            <a:off x="3596564" y="3291840"/>
            <a:ext cx="2224964" cy="457200"/>
          </a:xfrm>
          <a:prstGeom prst="rect">
            <a:avLst/>
          </a:prstGeom>
          <a:noFill/>
          <a:ln/>
        </p:spPr>
        <p:txBody>
          <a:bodyPr wrap="square" lIns="0" tIns="0" rIns="0" bIns="0" rtlCol="0" anchor="t"/>
          <a:lstStyle/>
          <a:p>
            <a:pPr algn="ctr" indent="0" marL="0">
              <a:buNone/>
            </a:pPr>
            <a:r>
              <a:rPr lang="en-US" sz="1500" b="1" dirty="0">
                <a:solidFill>
                  <a:srgbClr val="0B2018"/>
                </a:solidFill>
                <a:latin typeface="Calibri" pitchFamily="34" charset="0"/>
                <a:ea typeface="Calibri" pitchFamily="34" charset="-122"/>
                <a:cs typeface="Calibri" pitchFamily="34" charset="-120"/>
              </a:rPr>
              <a:t>Integrar billeteras</a:t>
            </a:r>
            <a:endParaRPr lang="en-US" sz="1500" dirty="0"/>
          </a:p>
        </p:txBody>
      </p:sp>
      <p:sp>
        <p:nvSpPr>
          <p:cNvPr id="16" name="Text 14"/>
          <p:cNvSpPr/>
          <p:nvPr/>
        </p:nvSpPr>
        <p:spPr>
          <a:xfrm>
            <a:off x="3623996" y="3767328"/>
            <a:ext cx="2170100" cy="640080"/>
          </a:xfrm>
          <a:prstGeom prst="rect">
            <a:avLst/>
          </a:prstGeom>
          <a:noFill/>
          <a:ln/>
        </p:spPr>
        <p:txBody>
          <a:bodyPr wrap="square" lIns="0" tIns="0" rIns="0" bIns="0" rtlCol="0" anchor="t"/>
          <a:lstStyle/>
          <a:p>
            <a:pPr algn="ctr" indent="0" marL="0">
              <a:lnSpc>
                <a:spcPct val="104000"/>
              </a:lnSpc>
              <a:buNone/>
            </a:pPr>
            <a:r>
              <a:rPr lang="en-US" sz="1050" dirty="0">
                <a:solidFill>
                  <a:srgbClr val="5F6E68"/>
                </a:solidFill>
                <a:latin typeface="Calibri" pitchFamily="34" charset="0"/>
                <a:ea typeface="Calibri" pitchFamily="34" charset="-122"/>
                <a:cs typeface="Calibri" pitchFamily="34" charset="-120"/>
              </a:rPr>
              <a:t>WaaS y transferencias P2P dentro de NBN.</a:t>
            </a:r>
            <a:endParaRPr lang="en-US" sz="1050" dirty="0"/>
          </a:p>
        </p:txBody>
      </p:sp>
      <p:sp>
        <p:nvSpPr>
          <p:cNvPr id="17" name="Shape 15"/>
          <p:cNvSpPr/>
          <p:nvPr/>
        </p:nvSpPr>
        <p:spPr>
          <a:xfrm>
            <a:off x="3931806" y="4187952"/>
            <a:ext cx="1554480" cy="384048"/>
          </a:xfrm>
          <a:prstGeom prst="roundRect">
            <a:avLst>
              <a:gd name="adj" fmla="val 50000"/>
            </a:avLst>
          </a:prstGeom>
          <a:solidFill>
            <a:srgbClr val="E3F6EE"/>
          </a:solidFill>
          <a:ln/>
        </p:spPr>
      </p:sp>
      <p:sp>
        <p:nvSpPr>
          <p:cNvPr id="18" name="Text 16"/>
          <p:cNvSpPr/>
          <p:nvPr/>
        </p:nvSpPr>
        <p:spPr>
          <a:xfrm>
            <a:off x="3931806" y="4187952"/>
            <a:ext cx="1554480" cy="384048"/>
          </a:xfrm>
          <a:prstGeom prst="rect">
            <a:avLst/>
          </a:prstGeom>
          <a:noFill/>
          <a:ln/>
        </p:spPr>
        <p:txBody>
          <a:bodyPr wrap="square" lIns="0" tIns="0" rIns="0" bIns="0" rtlCol="0" anchor="ctr"/>
          <a:lstStyle/>
          <a:p>
            <a:pPr algn="ctr" indent="0" marL="0">
              <a:buNone/>
            </a:pPr>
            <a:r>
              <a:rPr lang="en-US" sz="1050" b="1" dirty="0">
                <a:solidFill>
                  <a:srgbClr val="059669"/>
                </a:solidFill>
                <a:latin typeface="Calibri" pitchFamily="34" charset="0"/>
                <a:ea typeface="Calibri" pitchFamily="34" charset="-122"/>
                <a:cs typeface="Calibri" pitchFamily="34" charset="-120"/>
              </a:rPr>
              <a:t>4–6 semanas</a:t>
            </a:r>
            <a:endParaRPr lang="en-US" sz="1050" dirty="0"/>
          </a:p>
        </p:txBody>
      </p:sp>
      <p:sp>
        <p:nvSpPr>
          <p:cNvPr id="19" name="Text 17"/>
          <p:cNvSpPr/>
          <p:nvPr/>
        </p:nvSpPr>
        <p:spPr>
          <a:xfrm>
            <a:off x="5967832" y="3017520"/>
            <a:ext cx="292608" cy="731520"/>
          </a:xfrm>
          <a:prstGeom prst="rect">
            <a:avLst/>
          </a:prstGeom>
          <a:noFill/>
          <a:ln/>
        </p:spPr>
        <p:txBody>
          <a:bodyPr wrap="square" lIns="0" tIns="0" rIns="0" bIns="0" rtlCol="0" anchor="ctr"/>
          <a:lstStyle/>
          <a:p>
            <a:pPr algn="ctr" indent="0" marL="0">
              <a:buNone/>
            </a:pPr>
            <a:r>
              <a:rPr lang="en-US" sz="2200" b="1" dirty="0">
                <a:solidFill>
                  <a:srgbClr val="10B981"/>
                </a:solidFill>
                <a:latin typeface="Calibri" pitchFamily="34" charset="0"/>
                <a:ea typeface="Calibri" pitchFamily="34" charset="-122"/>
                <a:cs typeface="Calibri" pitchFamily="34" charset="-120"/>
              </a:rPr>
              <a:t>&gt;</a:t>
            </a:r>
            <a:endParaRPr lang="en-US" sz="2200" dirty="0"/>
          </a:p>
        </p:txBody>
      </p:sp>
      <p:sp>
        <p:nvSpPr>
          <p:cNvPr id="20" name="Shape 18"/>
          <p:cNvSpPr/>
          <p:nvPr/>
        </p:nvSpPr>
        <p:spPr>
          <a:xfrm>
            <a:off x="6233008" y="2011680"/>
            <a:ext cx="2499284" cy="2743200"/>
          </a:xfrm>
          <a:prstGeom prst="roundRect">
            <a:avLst>
              <a:gd name="adj" fmla="val 3659"/>
            </a:avLst>
          </a:prstGeom>
          <a:solidFill>
            <a:srgbClr val="F1FAF6"/>
          </a:solidFill>
          <a:ln/>
          <a:effectLst>
            <a:outerShdw sx="100000" sy="100000" kx="0" ky="0" algn="bl" rotWithShape="0" blurRad="88900" dist="25400" dir="5400000">
              <a:srgbClr val="0B2018">
                <a:alpha val="8000"/>
              </a:srgbClr>
            </a:outerShdw>
          </a:effectLst>
        </p:spPr>
      </p:sp>
      <p:sp>
        <p:nvSpPr>
          <p:cNvPr id="21" name="Shape 19"/>
          <p:cNvSpPr/>
          <p:nvPr/>
        </p:nvSpPr>
        <p:spPr>
          <a:xfrm>
            <a:off x="7098602" y="2331720"/>
            <a:ext cx="768096" cy="768096"/>
          </a:xfrm>
          <a:prstGeom prst="ellipse">
            <a:avLst/>
          </a:prstGeom>
          <a:solidFill>
            <a:srgbClr val="059669"/>
          </a:solidFill>
          <a:ln/>
        </p:spPr>
      </p:sp>
      <p:sp>
        <p:nvSpPr>
          <p:cNvPr id="22" name="Text 20"/>
          <p:cNvSpPr/>
          <p:nvPr/>
        </p:nvSpPr>
        <p:spPr>
          <a:xfrm>
            <a:off x="7098602" y="2331720"/>
            <a:ext cx="768096" cy="768096"/>
          </a:xfrm>
          <a:prstGeom prst="rect">
            <a:avLst/>
          </a:prstGeom>
          <a:noFill/>
          <a:ln/>
        </p:spPr>
        <p:txBody>
          <a:bodyPr wrap="square" lIns="0" tIns="0" rIns="0" bIns="0" rtlCol="0" anchor="ctr"/>
          <a:lstStyle/>
          <a:p>
            <a:pPr algn="ctr" indent="0" marL="0">
              <a:buNone/>
            </a:pPr>
            <a:r>
              <a:rPr lang="en-US" sz="2600" b="1" dirty="0">
                <a:solidFill>
                  <a:srgbClr val="FFFFFF"/>
                </a:solidFill>
                <a:latin typeface="Calibri" pitchFamily="34" charset="0"/>
                <a:ea typeface="Calibri" pitchFamily="34" charset="-122"/>
                <a:cs typeface="Calibri" pitchFamily="34" charset="-120"/>
              </a:rPr>
              <a:t>3</a:t>
            </a:r>
            <a:endParaRPr lang="en-US" sz="2600" dirty="0"/>
          </a:p>
        </p:txBody>
      </p:sp>
      <p:sp>
        <p:nvSpPr>
          <p:cNvPr id="23" name="Text 21"/>
          <p:cNvSpPr/>
          <p:nvPr/>
        </p:nvSpPr>
        <p:spPr>
          <a:xfrm>
            <a:off x="6370168" y="3291840"/>
            <a:ext cx="2224964" cy="457200"/>
          </a:xfrm>
          <a:prstGeom prst="rect">
            <a:avLst/>
          </a:prstGeom>
          <a:noFill/>
          <a:ln/>
        </p:spPr>
        <p:txBody>
          <a:bodyPr wrap="square" lIns="0" tIns="0" rIns="0" bIns="0" rtlCol="0" anchor="t"/>
          <a:lstStyle/>
          <a:p>
            <a:pPr algn="ctr" indent="0" marL="0">
              <a:buNone/>
            </a:pPr>
            <a:r>
              <a:rPr lang="en-US" sz="1500" b="1" dirty="0">
                <a:solidFill>
                  <a:srgbClr val="0B2018"/>
                </a:solidFill>
                <a:latin typeface="Calibri" pitchFamily="34" charset="0"/>
                <a:ea typeface="Calibri" pitchFamily="34" charset="-122"/>
                <a:cs typeface="Calibri" pitchFamily="34" charset="-120"/>
              </a:rPr>
              <a:t>Liquidación</a:t>
            </a:r>
            <a:endParaRPr lang="en-US" sz="1500" dirty="0"/>
          </a:p>
        </p:txBody>
      </p:sp>
      <p:sp>
        <p:nvSpPr>
          <p:cNvPr id="24" name="Text 22"/>
          <p:cNvSpPr/>
          <p:nvPr/>
        </p:nvSpPr>
        <p:spPr>
          <a:xfrm>
            <a:off x="6397600" y="3767328"/>
            <a:ext cx="2170100" cy="640080"/>
          </a:xfrm>
          <a:prstGeom prst="rect">
            <a:avLst/>
          </a:prstGeom>
          <a:noFill/>
          <a:ln/>
        </p:spPr>
        <p:txBody>
          <a:bodyPr wrap="square" lIns="0" tIns="0" rIns="0" bIns="0" rtlCol="0" anchor="t"/>
          <a:lstStyle/>
          <a:p>
            <a:pPr algn="ctr" indent="0" marL="0">
              <a:lnSpc>
                <a:spcPct val="104000"/>
              </a:lnSpc>
              <a:buNone/>
            </a:pPr>
            <a:r>
              <a:rPr lang="en-US" sz="1050" dirty="0">
                <a:solidFill>
                  <a:srgbClr val="5F6E68"/>
                </a:solidFill>
                <a:latin typeface="Calibri" pitchFamily="34" charset="0"/>
                <a:ea typeface="Calibri" pitchFamily="34" charset="-122"/>
                <a:cs typeface="Calibri" pitchFamily="34" charset="-120"/>
              </a:rPr>
              <a:t>Pagos en USDT/USDC para el saldo que sale.</a:t>
            </a:r>
            <a:endParaRPr lang="en-US" sz="1050" dirty="0"/>
          </a:p>
        </p:txBody>
      </p:sp>
      <p:sp>
        <p:nvSpPr>
          <p:cNvPr id="25" name="Shape 23"/>
          <p:cNvSpPr/>
          <p:nvPr/>
        </p:nvSpPr>
        <p:spPr>
          <a:xfrm>
            <a:off x="6705410" y="4187952"/>
            <a:ext cx="1554480" cy="384048"/>
          </a:xfrm>
          <a:prstGeom prst="roundRect">
            <a:avLst>
              <a:gd name="adj" fmla="val 50000"/>
            </a:avLst>
          </a:prstGeom>
          <a:solidFill>
            <a:srgbClr val="E3F6EE"/>
          </a:solidFill>
          <a:ln/>
        </p:spPr>
      </p:sp>
      <p:sp>
        <p:nvSpPr>
          <p:cNvPr id="26" name="Text 24"/>
          <p:cNvSpPr/>
          <p:nvPr/>
        </p:nvSpPr>
        <p:spPr>
          <a:xfrm>
            <a:off x="6705410" y="4187952"/>
            <a:ext cx="1554480" cy="384048"/>
          </a:xfrm>
          <a:prstGeom prst="rect">
            <a:avLst/>
          </a:prstGeom>
          <a:noFill/>
          <a:ln/>
        </p:spPr>
        <p:txBody>
          <a:bodyPr wrap="square" lIns="0" tIns="0" rIns="0" bIns="0" rtlCol="0" anchor="ctr"/>
          <a:lstStyle/>
          <a:p>
            <a:pPr algn="ctr" indent="0" marL="0">
              <a:buNone/>
            </a:pPr>
            <a:r>
              <a:rPr lang="en-US" sz="1050" b="1" dirty="0">
                <a:solidFill>
                  <a:srgbClr val="059669"/>
                </a:solidFill>
                <a:latin typeface="Calibri" pitchFamily="34" charset="0"/>
                <a:ea typeface="Calibri" pitchFamily="34" charset="-122"/>
                <a:cs typeface="Calibri" pitchFamily="34" charset="-120"/>
              </a:rPr>
              <a:t>2–4 semanas</a:t>
            </a:r>
            <a:endParaRPr lang="en-US" sz="1050" dirty="0"/>
          </a:p>
        </p:txBody>
      </p:sp>
      <p:sp>
        <p:nvSpPr>
          <p:cNvPr id="27" name="Text 25"/>
          <p:cNvSpPr/>
          <p:nvPr/>
        </p:nvSpPr>
        <p:spPr>
          <a:xfrm>
            <a:off x="8741435" y="3017520"/>
            <a:ext cx="292608" cy="731520"/>
          </a:xfrm>
          <a:prstGeom prst="rect">
            <a:avLst/>
          </a:prstGeom>
          <a:noFill/>
          <a:ln/>
        </p:spPr>
        <p:txBody>
          <a:bodyPr wrap="square" lIns="0" tIns="0" rIns="0" bIns="0" rtlCol="0" anchor="ctr"/>
          <a:lstStyle/>
          <a:p>
            <a:pPr algn="ctr" indent="0" marL="0">
              <a:buNone/>
            </a:pPr>
            <a:r>
              <a:rPr lang="en-US" sz="2200" b="1" dirty="0">
                <a:solidFill>
                  <a:srgbClr val="10B981"/>
                </a:solidFill>
                <a:latin typeface="Calibri" pitchFamily="34" charset="0"/>
                <a:ea typeface="Calibri" pitchFamily="34" charset="-122"/>
                <a:cs typeface="Calibri" pitchFamily="34" charset="-120"/>
              </a:rPr>
              <a:t>&gt;</a:t>
            </a:r>
            <a:endParaRPr lang="en-US" sz="2200" dirty="0"/>
          </a:p>
        </p:txBody>
      </p:sp>
      <p:sp>
        <p:nvSpPr>
          <p:cNvPr id="28" name="Shape 26"/>
          <p:cNvSpPr/>
          <p:nvPr/>
        </p:nvSpPr>
        <p:spPr>
          <a:xfrm>
            <a:off x="9006611" y="2011680"/>
            <a:ext cx="2499284" cy="2743200"/>
          </a:xfrm>
          <a:prstGeom prst="roundRect">
            <a:avLst>
              <a:gd name="adj" fmla="val 3659"/>
            </a:avLst>
          </a:prstGeom>
          <a:solidFill>
            <a:srgbClr val="07221A"/>
          </a:solidFill>
          <a:ln/>
          <a:effectLst>
            <a:outerShdw sx="100000" sy="100000" kx="0" ky="0" algn="bl" rotWithShape="0" blurRad="114300" dist="38100" dir="5400000">
              <a:srgbClr val="0B2018">
                <a:alpha val="10000"/>
              </a:srgbClr>
            </a:outerShdw>
          </a:effectLst>
        </p:spPr>
      </p:sp>
      <p:sp>
        <p:nvSpPr>
          <p:cNvPr id="29" name="Shape 27"/>
          <p:cNvSpPr/>
          <p:nvPr/>
        </p:nvSpPr>
        <p:spPr>
          <a:xfrm>
            <a:off x="9872205" y="2331720"/>
            <a:ext cx="768096" cy="768096"/>
          </a:xfrm>
          <a:prstGeom prst="ellipse">
            <a:avLst/>
          </a:prstGeom>
          <a:solidFill>
            <a:srgbClr val="10B981"/>
          </a:solidFill>
          <a:ln/>
        </p:spPr>
      </p:sp>
      <p:sp>
        <p:nvSpPr>
          <p:cNvPr id="30" name="Text 28"/>
          <p:cNvSpPr/>
          <p:nvPr/>
        </p:nvSpPr>
        <p:spPr>
          <a:xfrm>
            <a:off x="9872205" y="2331720"/>
            <a:ext cx="768096" cy="768096"/>
          </a:xfrm>
          <a:prstGeom prst="rect">
            <a:avLst/>
          </a:prstGeom>
          <a:noFill/>
          <a:ln/>
        </p:spPr>
        <p:txBody>
          <a:bodyPr wrap="square" lIns="0" tIns="0" rIns="0" bIns="0" rtlCol="0" anchor="ctr"/>
          <a:lstStyle/>
          <a:p>
            <a:pPr algn="ctr" indent="0" marL="0">
              <a:buNone/>
            </a:pPr>
            <a:r>
              <a:rPr lang="en-US" sz="2600" b="1" dirty="0">
                <a:solidFill>
                  <a:srgbClr val="07221A"/>
                </a:solidFill>
                <a:latin typeface="Calibri" pitchFamily="34" charset="0"/>
                <a:ea typeface="Calibri" pitchFamily="34" charset="-122"/>
                <a:cs typeface="Calibri" pitchFamily="34" charset="-120"/>
              </a:rPr>
              <a:t>4</a:t>
            </a:r>
            <a:endParaRPr lang="en-US" sz="2600" dirty="0"/>
          </a:p>
        </p:txBody>
      </p:sp>
      <p:sp>
        <p:nvSpPr>
          <p:cNvPr id="31" name="Text 29"/>
          <p:cNvSpPr/>
          <p:nvPr/>
        </p:nvSpPr>
        <p:spPr>
          <a:xfrm>
            <a:off x="9143771" y="3291840"/>
            <a:ext cx="2224964" cy="457200"/>
          </a:xfrm>
          <a:prstGeom prst="rect">
            <a:avLst/>
          </a:prstGeom>
          <a:noFill/>
          <a:ln/>
        </p:spPr>
        <p:txBody>
          <a:bodyPr wrap="square" lIns="0" tIns="0" rIns="0" bIns="0" rtlCol="0" anchor="t"/>
          <a:lstStyle/>
          <a:p>
            <a:pPr algn="ctr" indent="0" marL="0">
              <a:buNone/>
            </a:pPr>
            <a:r>
              <a:rPr lang="en-US" sz="1500" b="1" dirty="0">
                <a:solidFill>
                  <a:srgbClr val="FFFFFF"/>
                </a:solidFill>
                <a:latin typeface="Calibri" pitchFamily="34" charset="0"/>
                <a:ea typeface="Calibri" pitchFamily="34" charset="-122"/>
                <a:cs typeface="Calibri" pitchFamily="34" charset="-120"/>
              </a:rPr>
              <a:t>Escala</a:t>
            </a:r>
            <a:endParaRPr lang="en-US" sz="1500" dirty="0"/>
          </a:p>
        </p:txBody>
      </p:sp>
      <p:sp>
        <p:nvSpPr>
          <p:cNvPr id="32" name="Text 30"/>
          <p:cNvSpPr/>
          <p:nvPr/>
        </p:nvSpPr>
        <p:spPr>
          <a:xfrm>
            <a:off x="9171203" y="3767328"/>
            <a:ext cx="2170100" cy="640080"/>
          </a:xfrm>
          <a:prstGeom prst="rect">
            <a:avLst/>
          </a:prstGeom>
          <a:noFill/>
          <a:ln/>
        </p:spPr>
        <p:txBody>
          <a:bodyPr wrap="square" lIns="0" tIns="0" rIns="0" bIns="0" rtlCol="0" anchor="t"/>
          <a:lstStyle/>
          <a:p>
            <a:pPr algn="ctr" indent="0" marL="0">
              <a:lnSpc>
                <a:spcPct val="104000"/>
              </a:lnSpc>
              <a:buNone/>
            </a:pPr>
            <a:r>
              <a:rPr lang="en-US" sz="1050" dirty="0">
                <a:solidFill>
                  <a:srgbClr val="BFE8D9"/>
                </a:solidFill>
                <a:latin typeface="Calibri" pitchFamily="34" charset="0"/>
                <a:ea typeface="Calibri" pitchFamily="34" charset="-122"/>
                <a:cs typeface="Calibri" pitchFamily="34" charset="-120"/>
              </a:rPr>
              <a:t>Más países y volumen de la red.</a:t>
            </a:r>
            <a:endParaRPr lang="en-US" sz="1050" dirty="0"/>
          </a:p>
        </p:txBody>
      </p:sp>
      <p:sp>
        <p:nvSpPr>
          <p:cNvPr id="33" name="Shape 31"/>
          <p:cNvSpPr/>
          <p:nvPr/>
        </p:nvSpPr>
        <p:spPr>
          <a:xfrm>
            <a:off x="9479013" y="4187952"/>
            <a:ext cx="1554480" cy="384048"/>
          </a:xfrm>
          <a:prstGeom prst="roundRect">
            <a:avLst>
              <a:gd name="adj" fmla="val 50000"/>
            </a:avLst>
          </a:prstGeom>
          <a:solidFill>
            <a:srgbClr val="10B981"/>
          </a:solidFill>
          <a:ln/>
        </p:spPr>
      </p:sp>
      <p:sp>
        <p:nvSpPr>
          <p:cNvPr id="34" name="Text 32"/>
          <p:cNvSpPr/>
          <p:nvPr/>
        </p:nvSpPr>
        <p:spPr>
          <a:xfrm>
            <a:off x="9479013" y="4187952"/>
            <a:ext cx="1554480" cy="384048"/>
          </a:xfrm>
          <a:prstGeom prst="rect">
            <a:avLst/>
          </a:prstGeom>
          <a:noFill/>
          <a:ln/>
        </p:spPr>
        <p:txBody>
          <a:bodyPr wrap="square" lIns="0" tIns="0" rIns="0" bIns="0" rtlCol="0" anchor="ctr"/>
          <a:lstStyle/>
          <a:p>
            <a:pPr algn="ctr" indent="0" marL="0">
              <a:buNone/>
            </a:pPr>
            <a:r>
              <a:rPr lang="en-US" sz="1050" b="1" dirty="0">
                <a:solidFill>
                  <a:srgbClr val="07221A"/>
                </a:solidFill>
                <a:latin typeface="Calibri" pitchFamily="34" charset="0"/>
                <a:ea typeface="Calibri" pitchFamily="34" charset="-122"/>
                <a:cs typeface="Calibri" pitchFamily="34" charset="-120"/>
              </a:rPr>
              <a:t>continuo</a:t>
            </a:r>
            <a:endParaRPr lang="en-US" sz="1050" dirty="0"/>
          </a:p>
        </p:txBody>
      </p:sp>
      <p:sp>
        <p:nvSpPr>
          <p:cNvPr id="35" name="Shape 33"/>
          <p:cNvSpPr/>
          <p:nvPr/>
        </p:nvSpPr>
        <p:spPr>
          <a:xfrm>
            <a:off x="685800" y="5074920"/>
            <a:ext cx="10820095" cy="822960"/>
          </a:xfrm>
          <a:prstGeom prst="roundRect">
            <a:avLst>
              <a:gd name="adj" fmla="val 10000"/>
            </a:avLst>
          </a:prstGeom>
          <a:solidFill>
            <a:srgbClr val="047857"/>
          </a:solidFill>
          <a:ln/>
          <a:effectLst>
            <a:outerShdw sx="100000" sy="100000" kx="0" ky="0" algn="bl" rotWithShape="0" blurRad="114300" dist="38100" dir="5400000">
              <a:srgbClr val="0B2018">
                <a:alpha val="10000"/>
              </a:srgbClr>
            </a:outerShdw>
          </a:effectLst>
        </p:spPr>
      </p:sp>
      <p:sp>
        <p:nvSpPr>
          <p:cNvPr id="36" name="Shape 34"/>
          <p:cNvSpPr/>
          <p:nvPr/>
        </p:nvSpPr>
        <p:spPr>
          <a:xfrm>
            <a:off x="1005840" y="5212080"/>
            <a:ext cx="548640" cy="548640"/>
          </a:xfrm>
          <a:prstGeom prst="ellipse">
            <a:avLst/>
          </a:prstGeom>
          <a:solidFill>
            <a:srgbClr val="FFFFFF"/>
          </a:solidFill>
          <a:ln/>
        </p:spPr>
      </p:sp>
      <p:pic>
        <p:nvPicPr>
          <p:cNvPr id="37" name="Image 0" descr="preencoded.png">    </p:cNvPr>
          <p:cNvPicPr>
            <a:picLocks noChangeAspect="1"/>
          </p:cNvPicPr>
          <p:nvPr/>
        </p:nvPicPr>
        <p:blipFill>
          <a:blip r:embed="rId1"/>
          <a:stretch>
            <a:fillRect/>
          </a:stretch>
        </p:blipFill>
        <p:spPr>
          <a:xfrm>
            <a:off x="1143000" y="5349240"/>
            <a:ext cx="274320" cy="274320"/>
          </a:xfrm>
          <a:prstGeom prst="rect">
            <a:avLst/>
          </a:prstGeom>
        </p:spPr>
      </p:pic>
      <p:sp>
        <p:nvSpPr>
          <p:cNvPr id="38" name="Text 35"/>
          <p:cNvSpPr/>
          <p:nvPr/>
        </p:nvSpPr>
        <p:spPr>
          <a:xfrm>
            <a:off x="1737360" y="5074920"/>
            <a:ext cx="9448495" cy="822960"/>
          </a:xfrm>
          <a:prstGeom prst="rect">
            <a:avLst/>
          </a:prstGeom>
          <a:noFill/>
          <a:ln/>
        </p:spPr>
        <p:txBody>
          <a:bodyPr wrap="square" lIns="0" tIns="0" rIns="0" bIns="0" rtlCol="0" anchor="ctr"/>
          <a:lstStyle/>
          <a:p>
            <a:pPr indent="0" marL="0">
              <a:lnSpc>
                <a:spcPct val="105000"/>
              </a:lnSpc>
              <a:buNone/>
            </a:pPr>
            <a:r>
              <a:rPr lang="en-US" sz="1450" b="1" dirty="0">
                <a:solidFill>
                  <a:srgbClr val="FFFFFF"/>
                </a:solidFill>
                <a:latin typeface="Calibri" pitchFamily="34" charset="0"/>
                <a:ea typeface="Calibri" pitchFamily="34" charset="-122"/>
                <a:cs typeface="Calibri" pitchFamily="34" charset="-120"/>
              </a:rPr>
              <a:t>Plazos estimados; se afinan tras el alcance del piloto.</a:t>
            </a:r>
            <a:endParaRPr lang="en-US" sz="14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Qué gana NBN Living</a:t>
            </a:r>
            <a:endParaRPr lang="en-US" sz="2800" dirty="0"/>
          </a:p>
        </p:txBody>
      </p:sp>
      <p:sp>
        <p:nvSpPr>
          <p:cNvPr id="3" name="Shape 1"/>
          <p:cNvSpPr/>
          <p:nvPr/>
        </p:nvSpPr>
        <p:spPr>
          <a:xfrm>
            <a:off x="685800" y="169164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4" name="Shape 2"/>
          <p:cNvSpPr/>
          <p:nvPr/>
        </p:nvSpPr>
        <p:spPr>
          <a:xfrm>
            <a:off x="960120" y="1965960"/>
            <a:ext cx="713232" cy="713232"/>
          </a:xfrm>
          <a:prstGeom prst="ellipse">
            <a:avLst/>
          </a:prstGeom>
          <a:solidFill>
            <a:srgbClr val="FFFFFF"/>
          </a:solidFill>
          <a:ln/>
        </p:spPr>
      </p:sp>
      <p:pic>
        <p:nvPicPr>
          <p:cNvPr id="5" name="Image 0" descr="preencoded.png">    </p:cNvPr>
          <p:cNvPicPr>
            <a:picLocks noChangeAspect="1"/>
          </p:cNvPicPr>
          <p:nvPr/>
        </p:nvPicPr>
        <p:blipFill>
          <a:blip r:embed="rId1"/>
          <a:stretch>
            <a:fillRect/>
          </a:stretch>
        </p:blipFill>
        <p:spPr>
          <a:xfrm>
            <a:off x="1138428" y="2144268"/>
            <a:ext cx="356616" cy="356616"/>
          </a:xfrm>
          <a:prstGeom prst="rect">
            <a:avLst/>
          </a:prstGeom>
        </p:spPr>
      </p:pic>
      <p:sp>
        <p:nvSpPr>
          <p:cNvPr id="6" name="Text 3"/>
          <p:cNvSpPr/>
          <p:nvPr/>
        </p:nvSpPr>
        <p:spPr>
          <a:xfrm>
            <a:off x="941832" y="277063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Menos costo y FX</a:t>
            </a:r>
            <a:endParaRPr lang="en-US" sz="1450" dirty="0"/>
          </a:p>
        </p:txBody>
      </p:sp>
      <p:sp>
        <p:nvSpPr>
          <p:cNvPr id="7" name="Text 4"/>
          <p:cNvSpPr/>
          <p:nvPr/>
        </p:nvSpPr>
        <p:spPr>
          <a:xfrm>
            <a:off x="941832" y="310896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Cae la salida transfronteriza; menos comisiones y menos pérdida por tipo de cambio.</a:t>
            </a:r>
            <a:endParaRPr lang="en-US" sz="1050" dirty="0"/>
          </a:p>
        </p:txBody>
      </p:sp>
      <p:sp>
        <p:nvSpPr>
          <p:cNvPr id="8" name="Shape 5"/>
          <p:cNvSpPr/>
          <p:nvPr/>
        </p:nvSpPr>
        <p:spPr>
          <a:xfrm>
            <a:off x="4414418" y="169164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9" name="Shape 6"/>
          <p:cNvSpPr/>
          <p:nvPr/>
        </p:nvSpPr>
        <p:spPr>
          <a:xfrm>
            <a:off x="4688738" y="1965960"/>
            <a:ext cx="713232" cy="713232"/>
          </a:xfrm>
          <a:prstGeom prst="ellipse">
            <a:avLst/>
          </a:prstGeom>
          <a:solidFill>
            <a:srgbClr val="FFFFFF"/>
          </a:solidFill>
          <a:ln/>
        </p:spPr>
      </p:sp>
      <p:pic>
        <p:nvPicPr>
          <p:cNvPr id="10" name="Image 1" descr="preencoded.png">    </p:cNvPr>
          <p:cNvPicPr>
            <a:picLocks noChangeAspect="1"/>
          </p:cNvPicPr>
          <p:nvPr/>
        </p:nvPicPr>
        <p:blipFill>
          <a:blip r:embed="rId2"/>
          <a:stretch>
            <a:fillRect/>
          </a:stretch>
        </p:blipFill>
        <p:spPr>
          <a:xfrm>
            <a:off x="4867046" y="2144268"/>
            <a:ext cx="356616" cy="356616"/>
          </a:xfrm>
          <a:prstGeom prst="rect">
            <a:avLst/>
          </a:prstGeom>
        </p:spPr>
      </p:pic>
      <p:sp>
        <p:nvSpPr>
          <p:cNvPr id="11" name="Text 7"/>
          <p:cNvSpPr/>
          <p:nvPr/>
        </p:nvSpPr>
        <p:spPr>
          <a:xfrm>
            <a:off x="4670450" y="277063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Pagos instantáneos</a:t>
            </a:r>
            <a:endParaRPr lang="en-US" sz="1450" dirty="0"/>
          </a:p>
        </p:txBody>
      </p:sp>
      <p:sp>
        <p:nvSpPr>
          <p:cNvPr id="12" name="Text 8"/>
          <p:cNvSpPr/>
          <p:nvPr/>
        </p:nvSpPr>
        <p:spPr>
          <a:xfrm>
            <a:off x="4670450" y="310896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El miembro cobra en minutos, 24/7, sin esperar la banca tradicional.</a:t>
            </a:r>
            <a:endParaRPr lang="en-US" sz="1050" dirty="0"/>
          </a:p>
        </p:txBody>
      </p:sp>
      <p:sp>
        <p:nvSpPr>
          <p:cNvPr id="13" name="Shape 9"/>
          <p:cNvSpPr/>
          <p:nvPr/>
        </p:nvSpPr>
        <p:spPr>
          <a:xfrm>
            <a:off x="8143037" y="169164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14" name="Shape 10"/>
          <p:cNvSpPr/>
          <p:nvPr/>
        </p:nvSpPr>
        <p:spPr>
          <a:xfrm>
            <a:off x="8417357" y="1965960"/>
            <a:ext cx="713232" cy="713232"/>
          </a:xfrm>
          <a:prstGeom prst="ellipse">
            <a:avLst/>
          </a:prstGeom>
          <a:solidFill>
            <a:srgbClr val="FFFFFF"/>
          </a:solidFill>
          <a:ln/>
        </p:spPr>
      </p:sp>
      <p:pic>
        <p:nvPicPr>
          <p:cNvPr id="15" name="Image 2" descr="preencoded.png">    </p:cNvPr>
          <p:cNvPicPr>
            <a:picLocks noChangeAspect="1"/>
          </p:cNvPicPr>
          <p:nvPr/>
        </p:nvPicPr>
        <p:blipFill>
          <a:blip r:embed="rId3"/>
          <a:stretch>
            <a:fillRect/>
          </a:stretch>
        </p:blipFill>
        <p:spPr>
          <a:xfrm>
            <a:off x="8595665" y="2144268"/>
            <a:ext cx="356616" cy="356616"/>
          </a:xfrm>
          <a:prstGeom prst="rect">
            <a:avLst/>
          </a:prstGeom>
        </p:spPr>
      </p:pic>
      <p:sp>
        <p:nvSpPr>
          <p:cNvPr id="16" name="Text 11"/>
          <p:cNvSpPr/>
          <p:nvPr/>
        </p:nvSpPr>
        <p:spPr>
          <a:xfrm>
            <a:off x="8399069" y="277063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Más retención de red</a:t>
            </a:r>
            <a:endParaRPr lang="en-US" sz="1450" dirty="0"/>
          </a:p>
        </p:txBody>
      </p:sp>
      <p:sp>
        <p:nvSpPr>
          <p:cNvPr id="17" name="Text 12"/>
          <p:cNvSpPr/>
          <p:nvPr/>
        </p:nvSpPr>
        <p:spPr>
          <a:xfrm>
            <a:off x="8399069" y="310896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Cobrar fácil y rápido mantiene a los miembros activos y motivados.</a:t>
            </a:r>
            <a:endParaRPr lang="en-US" sz="1050" dirty="0"/>
          </a:p>
        </p:txBody>
      </p:sp>
      <p:sp>
        <p:nvSpPr>
          <p:cNvPr id="18" name="Shape 13"/>
          <p:cNvSpPr/>
          <p:nvPr/>
        </p:nvSpPr>
        <p:spPr>
          <a:xfrm>
            <a:off x="685800" y="388620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19" name="Shape 14"/>
          <p:cNvSpPr/>
          <p:nvPr/>
        </p:nvSpPr>
        <p:spPr>
          <a:xfrm>
            <a:off x="960120" y="4160520"/>
            <a:ext cx="713232" cy="713232"/>
          </a:xfrm>
          <a:prstGeom prst="ellipse">
            <a:avLst/>
          </a:prstGeom>
          <a:solidFill>
            <a:srgbClr val="FFFFFF"/>
          </a:solidFill>
          <a:ln/>
        </p:spPr>
      </p:sp>
      <p:pic>
        <p:nvPicPr>
          <p:cNvPr id="20" name="Image 3" descr="preencoded.png">    </p:cNvPr>
          <p:cNvPicPr>
            <a:picLocks noChangeAspect="1"/>
          </p:cNvPicPr>
          <p:nvPr/>
        </p:nvPicPr>
        <p:blipFill>
          <a:blip r:embed="rId4"/>
          <a:stretch>
            <a:fillRect/>
          </a:stretch>
        </p:blipFill>
        <p:spPr>
          <a:xfrm>
            <a:off x="1138428" y="4338828"/>
            <a:ext cx="356616" cy="356616"/>
          </a:xfrm>
          <a:prstGeom prst="rect">
            <a:avLst/>
          </a:prstGeom>
        </p:spPr>
      </p:pic>
      <p:sp>
        <p:nvSpPr>
          <p:cNvPr id="21" name="Text 15"/>
          <p:cNvSpPr/>
          <p:nvPr/>
        </p:nvSpPr>
        <p:spPr>
          <a:xfrm>
            <a:off x="941832" y="496519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Liquidez interna</a:t>
            </a:r>
            <a:endParaRPr lang="en-US" sz="1450" dirty="0"/>
          </a:p>
        </p:txBody>
      </p:sp>
      <p:sp>
        <p:nvSpPr>
          <p:cNvPr id="22" name="Text 16"/>
          <p:cNvSpPr/>
          <p:nvPr/>
        </p:nvSpPr>
        <p:spPr>
          <a:xfrm>
            <a:off x="941832" y="530352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La red se autopaga: el saldo circula antes de tocar un banco.</a:t>
            </a:r>
            <a:endParaRPr lang="en-US" sz="1050" dirty="0"/>
          </a:p>
        </p:txBody>
      </p:sp>
      <p:sp>
        <p:nvSpPr>
          <p:cNvPr id="23" name="Shape 17"/>
          <p:cNvSpPr/>
          <p:nvPr/>
        </p:nvSpPr>
        <p:spPr>
          <a:xfrm>
            <a:off x="4414418" y="388620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24" name="Shape 18"/>
          <p:cNvSpPr/>
          <p:nvPr/>
        </p:nvSpPr>
        <p:spPr>
          <a:xfrm>
            <a:off x="4688738" y="4160520"/>
            <a:ext cx="713232" cy="713232"/>
          </a:xfrm>
          <a:prstGeom prst="ellipse">
            <a:avLst/>
          </a:prstGeom>
          <a:solidFill>
            <a:srgbClr val="FFFFFF"/>
          </a:solidFill>
          <a:ln/>
        </p:spPr>
      </p:sp>
      <p:pic>
        <p:nvPicPr>
          <p:cNvPr id="25" name="Image 4" descr="preencoded.png">    </p:cNvPr>
          <p:cNvPicPr>
            <a:picLocks noChangeAspect="1"/>
          </p:cNvPicPr>
          <p:nvPr/>
        </p:nvPicPr>
        <p:blipFill>
          <a:blip r:embed="rId5"/>
          <a:stretch>
            <a:fillRect/>
          </a:stretch>
        </p:blipFill>
        <p:spPr>
          <a:xfrm>
            <a:off x="4867046" y="4338828"/>
            <a:ext cx="356616" cy="356616"/>
          </a:xfrm>
          <a:prstGeom prst="rect">
            <a:avLst/>
          </a:prstGeom>
        </p:spPr>
      </p:pic>
      <p:sp>
        <p:nvSpPr>
          <p:cNvPr id="26" name="Text 19"/>
          <p:cNvSpPr/>
          <p:nvPr/>
        </p:nvSpPr>
        <p:spPr>
          <a:xfrm>
            <a:off x="4670450" y="496519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Cobertura multipaís</a:t>
            </a:r>
            <a:endParaRPr lang="en-US" sz="1450" dirty="0"/>
          </a:p>
        </p:txBody>
      </p:sp>
      <p:sp>
        <p:nvSpPr>
          <p:cNvPr id="27" name="Text 20"/>
          <p:cNvSpPr/>
          <p:nvPr/>
        </p:nvSpPr>
        <p:spPr>
          <a:xfrm>
            <a:off x="4670450" y="530352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México, EE.UU., Perú, Colombia, España y más, con una sola integración.</a:t>
            </a:r>
            <a:endParaRPr lang="en-US" sz="1050" dirty="0"/>
          </a:p>
        </p:txBody>
      </p:sp>
      <p:sp>
        <p:nvSpPr>
          <p:cNvPr id="28" name="Shape 21"/>
          <p:cNvSpPr/>
          <p:nvPr/>
        </p:nvSpPr>
        <p:spPr>
          <a:xfrm>
            <a:off x="8143037" y="3886200"/>
            <a:ext cx="3362858" cy="1920240"/>
          </a:xfrm>
          <a:prstGeom prst="roundRect">
            <a:avLst>
              <a:gd name="adj" fmla="val 4762"/>
            </a:avLst>
          </a:prstGeom>
          <a:solidFill>
            <a:srgbClr val="F1FAF6"/>
          </a:solidFill>
          <a:ln/>
          <a:effectLst>
            <a:outerShdw sx="100000" sy="100000" kx="0" ky="0" algn="bl" rotWithShape="0" blurRad="88900" dist="25400" dir="5400000">
              <a:srgbClr val="0B2018">
                <a:alpha val="8000"/>
              </a:srgbClr>
            </a:outerShdw>
          </a:effectLst>
        </p:spPr>
      </p:sp>
      <p:sp>
        <p:nvSpPr>
          <p:cNvPr id="29" name="Shape 22"/>
          <p:cNvSpPr/>
          <p:nvPr/>
        </p:nvSpPr>
        <p:spPr>
          <a:xfrm>
            <a:off x="8417357" y="4160520"/>
            <a:ext cx="713232" cy="713232"/>
          </a:xfrm>
          <a:prstGeom prst="ellipse">
            <a:avLst/>
          </a:prstGeom>
          <a:solidFill>
            <a:srgbClr val="FFFFFF"/>
          </a:solidFill>
          <a:ln/>
        </p:spPr>
      </p:sp>
      <p:pic>
        <p:nvPicPr>
          <p:cNvPr id="30" name="Image 5" descr="preencoded.png">    </p:cNvPr>
          <p:cNvPicPr>
            <a:picLocks noChangeAspect="1"/>
          </p:cNvPicPr>
          <p:nvPr/>
        </p:nvPicPr>
        <p:blipFill>
          <a:blip r:embed="rId6"/>
          <a:stretch>
            <a:fillRect/>
          </a:stretch>
        </p:blipFill>
        <p:spPr>
          <a:xfrm>
            <a:off x="8595665" y="4338828"/>
            <a:ext cx="356616" cy="356616"/>
          </a:xfrm>
          <a:prstGeom prst="rect">
            <a:avLst/>
          </a:prstGeom>
        </p:spPr>
      </p:pic>
      <p:sp>
        <p:nvSpPr>
          <p:cNvPr id="31" name="Text 23"/>
          <p:cNvSpPr/>
          <p:nvPr/>
        </p:nvSpPr>
        <p:spPr>
          <a:xfrm>
            <a:off x="8399069" y="4965192"/>
            <a:ext cx="2905658" cy="384048"/>
          </a:xfrm>
          <a:prstGeom prst="rect">
            <a:avLst/>
          </a:prstGeom>
          <a:noFill/>
          <a:ln/>
        </p:spPr>
        <p:txBody>
          <a:bodyPr wrap="square" lIns="0" tIns="0" rIns="0" bIns="0" rtlCol="0" anchor="t"/>
          <a:lstStyle/>
          <a:p>
            <a:pPr indent="0" marL="0">
              <a:buNone/>
            </a:pPr>
            <a:r>
              <a:rPr lang="en-US" sz="1450" b="1" dirty="0">
                <a:solidFill>
                  <a:srgbClr val="0B2018"/>
                </a:solidFill>
                <a:latin typeface="Calibri" pitchFamily="34" charset="0"/>
                <a:ea typeface="Calibri" pitchFamily="34" charset="-122"/>
                <a:cs typeface="Calibri" pitchFamily="34" charset="-120"/>
              </a:rPr>
              <a:t>Todo queda registrado</a:t>
            </a:r>
            <a:endParaRPr lang="en-US" sz="1450" dirty="0"/>
          </a:p>
        </p:txBody>
      </p:sp>
      <p:sp>
        <p:nvSpPr>
          <p:cNvPr id="32" name="Text 24"/>
          <p:cNvSpPr/>
          <p:nvPr/>
        </p:nvSpPr>
        <p:spPr>
          <a:xfrm>
            <a:off x="8399069" y="5303520"/>
            <a:ext cx="2905658" cy="457200"/>
          </a:xfrm>
          <a:prstGeom prst="rect">
            <a:avLst/>
          </a:prstGeom>
          <a:noFill/>
          <a:ln/>
        </p:spPr>
        <p:txBody>
          <a:bodyPr wrap="square" lIns="0" tIns="0" rIns="0" bIns="0" rtlCol="0" anchor="t"/>
          <a:lstStyle/>
          <a:p>
            <a:pPr indent="0" marL="0">
              <a:lnSpc>
                <a:spcPct val="104000"/>
              </a:lnSpc>
              <a:buNone/>
            </a:pPr>
            <a:r>
              <a:rPr lang="en-US" sz="1050" dirty="0">
                <a:solidFill>
                  <a:srgbClr val="5F6E68"/>
                </a:solidFill>
                <a:latin typeface="Calibri" pitchFamily="34" charset="0"/>
                <a:ea typeface="Calibri" pitchFamily="34" charset="-122"/>
                <a:cs typeface="Calibri" pitchFamily="34" charset="-120"/>
              </a:rPr>
              <a:t>Cada movimiento queda claro dentro de la propia plataforma de NBN.</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7221A"/>
        </a:solidFill>
      </p:bgPr>
    </p:bg>
    <p:spTree>
      <p:nvGrpSpPr>
        <p:cNvPr id="1" name=""/>
        <p:cNvGrpSpPr/>
        <p:nvPr/>
      </p:nvGrpSpPr>
      <p:grpSpPr>
        <a:xfrm>
          <a:off x="0" y="0"/>
          <a:ext cx="0" cy="0"/>
          <a:chOff x="0" y="0"/>
          <a:chExt cx="0" cy="0"/>
        </a:xfrm>
      </p:grpSpPr>
      <p:sp>
        <p:nvSpPr>
          <p:cNvPr id="2" name="Shape 0"/>
          <p:cNvSpPr/>
          <p:nvPr/>
        </p:nvSpPr>
        <p:spPr>
          <a:xfrm>
            <a:off x="-1554480" y="4206240"/>
            <a:ext cx="4572000" cy="4572000"/>
          </a:xfrm>
          <a:prstGeom prst="ellipse">
            <a:avLst/>
          </a:prstGeom>
          <a:solidFill>
            <a:srgbClr val="0D3528"/>
          </a:solidFill>
          <a:ln/>
        </p:spPr>
      </p:sp>
      <p:sp>
        <p:nvSpPr>
          <p:cNvPr id="3" name="Shape 1"/>
          <p:cNvSpPr/>
          <p:nvPr/>
        </p:nvSpPr>
        <p:spPr>
          <a:xfrm>
            <a:off x="-731520" y="5029200"/>
            <a:ext cx="2834640" cy="2834640"/>
          </a:xfrm>
          <a:prstGeom prst="ellipse">
            <a:avLst/>
          </a:prstGeom>
          <a:solidFill>
            <a:srgbClr val="047857"/>
          </a:solidFill>
          <a:ln/>
        </p:spPr>
      </p:sp>
      <p:sp>
        <p:nvSpPr>
          <p:cNvPr id="4" name="Text 2"/>
          <p:cNvSpPr/>
          <p:nvPr/>
        </p:nvSpPr>
        <p:spPr>
          <a:xfrm>
            <a:off x="685800" y="594360"/>
            <a:ext cx="10820095" cy="731520"/>
          </a:xfrm>
          <a:prstGeom prst="rect">
            <a:avLst/>
          </a:prstGeom>
          <a:noFill/>
          <a:ln/>
        </p:spPr>
        <p:txBody>
          <a:bodyPr wrap="square" lIns="0" tIns="0" rIns="0" bIns="0" rtlCol="0" anchor="ctr"/>
          <a:lstStyle/>
          <a:p>
            <a:pPr indent="0" marL="0">
              <a:buNone/>
            </a:pPr>
            <a:r>
              <a:rPr lang="en-US" sz="3400" b="1" dirty="0">
                <a:solidFill>
                  <a:srgbClr val="FFFFFF"/>
                </a:solidFill>
                <a:latin typeface="Calibri" pitchFamily="34" charset="0"/>
                <a:ea typeface="Calibri" pitchFamily="34" charset="-122"/>
                <a:cs typeface="Calibri" pitchFamily="34" charset="-120"/>
              </a:rPr>
              <a:t>Empecemos</a:t>
            </a:r>
            <a:endParaRPr lang="en-US" sz="3400" dirty="0"/>
          </a:p>
        </p:txBody>
      </p:sp>
      <p:sp>
        <p:nvSpPr>
          <p:cNvPr id="5" name="Text 3"/>
          <p:cNvSpPr/>
          <p:nvPr/>
        </p:nvSpPr>
        <p:spPr>
          <a:xfrm>
            <a:off x="685800" y="1371600"/>
            <a:ext cx="10241280" cy="777240"/>
          </a:xfrm>
          <a:prstGeom prst="rect">
            <a:avLst/>
          </a:prstGeom>
          <a:noFill/>
          <a:ln/>
        </p:spPr>
        <p:txBody>
          <a:bodyPr wrap="square" lIns="0" tIns="0" rIns="0" bIns="0" rtlCol="0" anchor="ctr"/>
          <a:lstStyle/>
          <a:p>
            <a:pPr indent="0" marL="0">
              <a:lnSpc>
                <a:spcPct val="112000"/>
              </a:lnSpc>
              <a:buNone/>
            </a:pPr>
            <a:r>
              <a:rPr lang="en-US" sz="1500" dirty="0">
                <a:solidFill>
                  <a:srgbClr val="BFE8D9"/>
                </a:solidFill>
                <a:latin typeface="Calibri" pitchFamily="34" charset="0"/>
                <a:ea typeface="Calibri" pitchFamily="34" charset="-122"/>
                <a:cs typeface="Calibri" pitchFamily="34" charset="-120"/>
              </a:rPr>
              <a:t>Todo esto te lo entrega Tokiia: una sola solución en dos pasos — emparejamiento local en billeteras y conversión a stablecoin cuando hace falta.</a:t>
            </a:r>
            <a:endParaRPr lang="en-US" sz="1500" dirty="0"/>
          </a:p>
        </p:txBody>
      </p:sp>
      <p:sp>
        <p:nvSpPr>
          <p:cNvPr id="6" name="Shape 4"/>
          <p:cNvSpPr/>
          <p:nvPr/>
        </p:nvSpPr>
        <p:spPr>
          <a:xfrm>
            <a:off x="685800" y="2514600"/>
            <a:ext cx="3362858" cy="2240280"/>
          </a:xfrm>
          <a:prstGeom prst="roundRect">
            <a:avLst>
              <a:gd name="adj" fmla="val 4082"/>
            </a:avLst>
          </a:prstGeom>
          <a:solidFill>
            <a:srgbClr val="0D3528"/>
          </a:solidFill>
          <a:ln/>
        </p:spPr>
      </p:sp>
      <p:sp>
        <p:nvSpPr>
          <p:cNvPr id="7" name="Shape 5"/>
          <p:cNvSpPr/>
          <p:nvPr/>
        </p:nvSpPr>
        <p:spPr>
          <a:xfrm>
            <a:off x="1005840" y="2834640"/>
            <a:ext cx="749808" cy="749808"/>
          </a:xfrm>
          <a:prstGeom prst="ellipse">
            <a:avLst/>
          </a:prstGeom>
          <a:solidFill>
            <a:srgbClr val="059669"/>
          </a:solidFill>
          <a:ln/>
        </p:spPr>
      </p:sp>
      <p:pic>
        <p:nvPicPr>
          <p:cNvPr id="8" name="Image 0" descr="preencoded.png">    </p:cNvPr>
          <p:cNvPicPr>
            <a:picLocks noChangeAspect="1"/>
          </p:cNvPicPr>
          <p:nvPr/>
        </p:nvPicPr>
        <p:blipFill>
          <a:blip r:embed="rId1"/>
          <a:stretch>
            <a:fillRect/>
          </a:stretch>
        </p:blipFill>
        <p:spPr>
          <a:xfrm>
            <a:off x="1193292" y="3022092"/>
            <a:ext cx="374904" cy="374904"/>
          </a:xfrm>
          <a:prstGeom prst="rect">
            <a:avLst/>
          </a:prstGeom>
        </p:spPr>
      </p:pic>
      <p:sp>
        <p:nvSpPr>
          <p:cNvPr id="9" name="Text 6"/>
          <p:cNvSpPr/>
          <p:nvPr/>
        </p:nvSpPr>
        <p:spPr>
          <a:xfrm>
            <a:off x="1033272" y="370332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Piloto</a:t>
            </a:r>
            <a:endParaRPr lang="en-US" sz="1700" dirty="0"/>
          </a:p>
        </p:txBody>
      </p:sp>
      <p:sp>
        <p:nvSpPr>
          <p:cNvPr id="10" name="Text 7"/>
          <p:cNvSpPr/>
          <p:nvPr/>
        </p:nvSpPr>
        <p:spPr>
          <a:xfrm>
            <a:off x="1033272" y="4087368"/>
            <a:ext cx="2704490" cy="594360"/>
          </a:xfrm>
          <a:prstGeom prst="rect">
            <a:avLst/>
          </a:prstGeom>
          <a:noFill/>
          <a:ln/>
        </p:spPr>
        <p:txBody>
          <a:bodyPr wrap="square" lIns="0" tIns="0" rIns="0" bIns="0" rtlCol="0" anchor="t"/>
          <a:lstStyle/>
          <a:p>
            <a:pPr indent="0" marL="0">
              <a:lnSpc>
                <a:spcPct val="108000"/>
              </a:lnSpc>
              <a:buNone/>
            </a:pPr>
            <a:r>
              <a:rPr lang="en-US" sz="1200" dirty="0">
                <a:solidFill>
                  <a:srgbClr val="BFE8D9"/>
                </a:solidFill>
                <a:latin typeface="Calibri" pitchFamily="34" charset="0"/>
                <a:ea typeface="Calibri" pitchFamily="34" charset="-122"/>
                <a:cs typeface="Calibri" pitchFamily="34" charset="-120"/>
              </a:rPr>
              <a:t>Arrancar con un grupo de la red para validar el emparejamiento local y los flujos.</a:t>
            </a:r>
            <a:endParaRPr lang="en-US" sz="1200" dirty="0"/>
          </a:p>
        </p:txBody>
      </p:sp>
      <p:sp>
        <p:nvSpPr>
          <p:cNvPr id="11" name="Shape 8"/>
          <p:cNvSpPr/>
          <p:nvPr/>
        </p:nvSpPr>
        <p:spPr>
          <a:xfrm>
            <a:off x="4414418" y="2514600"/>
            <a:ext cx="3362858" cy="2240280"/>
          </a:xfrm>
          <a:prstGeom prst="roundRect">
            <a:avLst>
              <a:gd name="adj" fmla="val 4082"/>
            </a:avLst>
          </a:prstGeom>
          <a:solidFill>
            <a:srgbClr val="0D3528"/>
          </a:solidFill>
          <a:ln/>
        </p:spPr>
      </p:sp>
      <p:sp>
        <p:nvSpPr>
          <p:cNvPr id="12" name="Shape 9"/>
          <p:cNvSpPr/>
          <p:nvPr/>
        </p:nvSpPr>
        <p:spPr>
          <a:xfrm>
            <a:off x="4734458" y="2834640"/>
            <a:ext cx="749808" cy="749808"/>
          </a:xfrm>
          <a:prstGeom prst="ellipse">
            <a:avLst/>
          </a:prstGeom>
          <a:solidFill>
            <a:srgbClr val="059669"/>
          </a:solidFill>
          <a:ln/>
        </p:spPr>
      </p:sp>
      <p:pic>
        <p:nvPicPr>
          <p:cNvPr id="13" name="Image 1" descr="preencoded.png">    </p:cNvPr>
          <p:cNvPicPr>
            <a:picLocks noChangeAspect="1"/>
          </p:cNvPicPr>
          <p:nvPr/>
        </p:nvPicPr>
        <p:blipFill>
          <a:blip r:embed="rId2"/>
          <a:stretch>
            <a:fillRect/>
          </a:stretch>
        </p:blipFill>
        <p:spPr>
          <a:xfrm>
            <a:off x="4921910" y="3022092"/>
            <a:ext cx="374904" cy="374904"/>
          </a:xfrm>
          <a:prstGeom prst="rect">
            <a:avLst/>
          </a:prstGeom>
        </p:spPr>
      </p:pic>
      <p:sp>
        <p:nvSpPr>
          <p:cNvPr id="14" name="Text 10"/>
          <p:cNvSpPr/>
          <p:nvPr/>
        </p:nvSpPr>
        <p:spPr>
          <a:xfrm>
            <a:off x="4761890" y="370332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Paso 1 — Billeteras</a:t>
            </a:r>
            <a:endParaRPr lang="en-US" sz="1700" dirty="0"/>
          </a:p>
        </p:txBody>
      </p:sp>
      <p:sp>
        <p:nvSpPr>
          <p:cNvPr id="15" name="Text 11"/>
          <p:cNvSpPr/>
          <p:nvPr/>
        </p:nvSpPr>
        <p:spPr>
          <a:xfrm>
            <a:off x="4761890" y="4087368"/>
            <a:ext cx="2704490" cy="594360"/>
          </a:xfrm>
          <a:prstGeom prst="rect">
            <a:avLst/>
          </a:prstGeom>
          <a:noFill/>
          <a:ln/>
        </p:spPr>
        <p:txBody>
          <a:bodyPr wrap="square" lIns="0" tIns="0" rIns="0" bIns="0" rtlCol="0" anchor="t"/>
          <a:lstStyle/>
          <a:p>
            <a:pPr indent="0" marL="0">
              <a:lnSpc>
                <a:spcPct val="108000"/>
              </a:lnSpc>
              <a:buNone/>
            </a:pPr>
            <a:r>
              <a:rPr lang="en-US" sz="1200" dirty="0">
                <a:solidFill>
                  <a:srgbClr val="BFE8D9"/>
                </a:solidFill>
                <a:latin typeface="Calibri" pitchFamily="34" charset="0"/>
                <a:ea typeface="Calibri" pitchFamily="34" charset="-122"/>
                <a:cs typeface="Calibri" pitchFamily="34" charset="-120"/>
              </a:rPr>
              <a:t>Integrar el servicio de billeteras y el emparejamiento local en NBN Living.</a:t>
            </a:r>
            <a:endParaRPr lang="en-US" sz="1200" dirty="0"/>
          </a:p>
        </p:txBody>
      </p:sp>
      <p:sp>
        <p:nvSpPr>
          <p:cNvPr id="16" name="Shape 12"/>
          <p:cNvSpPr/>
          <p:nvPr/>
        </p:nvSpPr>
        <p:spPr>
          <a:xfrm>
            <a:off x="8143037" y="2514600"/>
            <a:ext cx="3362858" cy="2240280"/>
          </a:xfrm>
          <a:prstGeom prst="roundRect">
            <a:avLst>
              <a:gd name="adj" fmla="val 4082"/>
            </a:avLst>
          </a:prstGeom>
          <a:solidFill>
            <a:srgbClr val="0D3528"/>
          </a:solidFill>
          <a:ln/>
        </p:spPr>
      </p:sp>
      <p:sp>
        <p:nvSpPr>
          <p:cNvPr id="17" name="Shape 13"/>
          <p:cNvSpPr/>
          <p:nvPr/>
        </p:nvSpPr>
        <p:spPr>
          <a:xfrm>
            <a:off x="8463077" y="2834640"/>
            <a:ext cx="749808" cy="749808"/>
          </a:xfrm>
          <a:prstGeom prst="ellipse">
            <a:avLst/>
          </a:prstGeom>
          <a:solidFill>
            <a:srgbClr val="10B981"/>
          </a:solidFill>
          <a:ln/>
        </p:spPr>
      </p:sp>
      <p:pic>
        <p:nvPicPr>
          <p:cNvPr id="18" name="Image 2" descr="preencoded.png">    </p:cNvPr>
          <p:cNvPicPr>
            <a:picLocks noChangeAspect="1"/>
          </p:cNvPicPr>
          <p:nvPr/>
        </p:nvPicPr>
        <p:blipFill>
          <a:blip r:embed="rId3"/>
          <a:stretch>
            <a:fillRect/>
          </a:stretch>
        </p:blipFill>
        <p:spPr>
          <a:xfrm>
            <a:off x="8650529" y="3022092"/>
            <a:ext cx="374904" cy="374904"/>
          </a:xfrm>
          <a:prstGeom prst="rect">
            <a:avLst/>
          </a:prstGeom>
        </p:spPr>
      </p:pic>
      <p:sp>
        <p:nvSpPr>
          <p:cNvPr id="19" name="Text 14"/>
          <p:cNvSpPr/>
          <p:nvPr/>
        </p:nvSpPr>
        <p:spPr>
          <a:xfrm>
            <a:off x="8490509" y="3703320"/>
            <a:ext cx="2722778" cy="411480"/>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Paso 2 — Conversión</a:t>
            </a:r>
            <a:endParaRPr lang="en-US" sz="1700" dirty="0"/>
          </a:p>
        </p:txBody>
      </p:sp>
      <p:sp>
        <p:nvSpPr>
          <p:cNvPr id="20" name="Text 15"/>
          <p:cNvSpPr/>
          <p:nvPr/>
        </p:nvSpPr>
        <p:spPr>
          <a:xfrm>
            <a:off x="8490509" y="4087368"/>
            <a:ext cx="2704490" cy="594360"/>
          </a:xfrm>
          <a:prstGeom prst="rect">
            <a:avLst/>
          </a:prstGeom>
          <a:noFill/>
          <a:ln/>
        </p:spPr>
        <p:txBody>
          <a:bodyPr wrap="square" lIns="0" tIns="0" rIns="0" bIns="0" rtlCol="0" anchor="t"/>
          <a:lstStyle/>
          <a:p>
            <a:pPr indent="0" marL="0">
              <a:lnSpc>
                <a:spcPct val="108000"/>
              </a:lnSpc>
              <a:buNone/>
            </a:pPr>
            <a:r>
              <a:rPr lang="en-US" sz="1200" dirty="0">
                <a:solidFill>
                  <a:srgbClr val="BFE8D9"/>
                </a:solidFill>
                <a:latin typeface="Calibri" pitchFamily="34" charset="0"/>
                <a:ea typeface="Calibri" pitchFamily="34" charset="-122"/>
                <a:cs typeface="Calibri" pitchFamily="34" charset="-120"/>
              </a:rPr>
              <a:t>Activar los pagos en USDT/USDC para el saldo que no se empareja.</a:t>
            </a:r>
            <a:endParaRPr lang="en-US" sz="1200" dirty="0"/>
          </a:p>
        </p:txBody>
      </p:sp>
      <p:sp>
        <p:nvSpPr>
          <p:cNvPr id="21" name="Text 16"/>
          <p:cNvSpPr/>
          <p:nvPr/>
        </p:nvSpPr>
        <p:spPr>
          <a:xfrm>
            <a:off x="685800" y="6126480"/>
            <a:ext cx="10820095" cy="365760"/>
          </a:xfrm>
          <a:prstGeom prst="rect">
            <a:avLst/>
          </a:prstGeom>
          <a:noFill/>
          <a:ln/>
        </p:spPr>
        <p:txBody>
          <a:bodyPr wrap="square" lIns="0" tIns="0" rIns="0" bIns="0" rtlCol="0" anchor="ctr"/>
          <a:lstStyle/>
          <a:p>
            <a:pPr indent="0" marL="0">
              <a:buNone/>
            </a:pPr>
            <a:r>
              <a:rPr lang="en-US" sz="1250" dirty="0">
                <a:solidFill>
                  <a:srgbClr val="10B981"/>
                </a:solidFill>
                <a:latin typeface="Calibri" pitchFamily="34" charset="0"/>
                <a:ea typeface="Calibri" pitchFamily="34" charset="-122"/>
                <a:cs typeface="Calibri" pitchFamily="34" charset="-120"/>
              </a:rPr>
              <a:t>Tokiia · Windoce LLC · WhatsApp +1 408 415 1033 · linkedin.com/in/pedro-llerena-montes</a:t>
            </a:r>
            <a:endParaRPr lang="en-US" sz="12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El problema empieza cada vez que toca pagar</a:t>
            </a:r>
            <a:endParaRPr lang="en-US" sz="2800" dirty="0"/>
          </a:p>
        </p:txBody>
      </p:sp>
      <p:sp>
        <p:nvSpPr>
          <p:cNvPr id="3" name="Text 1"/>
          <p:cNvSpPr/>
          <p:nvPr/>
        </p:nvSpPr>
        <p:spPr>
          <a:xfrm>
            <a:off x="685800" y="1417320"/>
            <a:ext cx="10820095" cy="1097280"/>
          </a:xfrm>
          <a:prstGeom prst="rect">
            <a:avLst/>
          </a:prstGeom>
          <a:noFill/>
          <a:ln/>
        </p:spPr>
        <p:txBody>
          <a:bodyPr wrap="square" lIns="0" tIns="0" rIns="0" bIns="0" rtlCol="0" anchor="ctr"/>
          <a:lstStyle/>
          <a:p>
            <a:pPr indent="0" marL="0">
              <a:lnSpc>
                <a:spcPct val="120000"/>
              </a:lnSpc>
              <a:buNone/>
            </a:pPr>
            <a:r>
              <a:rPr lang="en-US" sz="1800" dirty="0">
                <a:solidFill>
                  <a:srgbClr val="0B2018"/>
                </a:solidFill>
                <a:latin typeface="Calibri" pitchFamily="34" charset="0"/>
                <a:ea typeface="Calibri" pitchFamily="34" charset="-122"/>
                <a:cs typeface="Calibri" pitchFamily="34" charset="-120"/>
              </a:rPr>
              <a:t>NBN Living tiene una red que crece en muchos países. Cada ciclo de pagos, miles de miembros esperan recibir su dinero — y casi todos están en un país distinto.</a:t>
            </a:r>
            <a:endParaRPr lang="en-US" sz="1800" dirty="0"/>
          </a:p>
        </p:txBody>
      </p:sp>
      <p:sp>
        <p:nvSpPr>
          <p:cNvPr id="4" name="Text 2"/>
          <p:cNvSpPr/>
          <p:nvPr/>
        </p:nvSpPr>
        <p:spPr>
          <a:xfrm>
            <a:off x="685800" y="2880360"/>
            <a:ext cx="10820095" cy="365760"/>
          </a:xfrm>
          <a:prstGeom prst="rect">
            <a:avLst/>
          </a:prstGeom>
          <a:noFill/>
          <a:ln/>
        </p:spPr>
        <p:txBody>
          <a:bodyPr wrap="square" lIns="0" tIns="0" rIns="0" bIns="0" rtlCol="0" anchor="ctr"/>
          <a:lstStyle/>
          <a:p>
            <a:pPr indent="0" marL="0">
              <a:buNone/>
            </a:pPr>
            <a:r>
              <a:rPr lang="en-US" sz="1300" b="1" dirty="0">
                <a:solidFill>
                  <a:srgbClr val="5F6E68"/>
                </a:solidFill>
                <a:latin typeface="Calibri" pitchFamily="34" charset="0"/>
                <a:ea typeface="Calibri" pitchFamily="34" charset="-122"/>
                <a:cs typeface="Calibri" pitchFamily="34" charset="-120"/>
              </a:rPr>
              <a:t>Tu red está repartida por el mundo:</a:t>
            </a:r>
            <a:endParaRPr lang="en-US" sz="1300" dirty="0"/>
          </a:p>
        </p:txBody>
      </p:sp>
      <p:sp>
        <p:nvSpPr>
          <p:cNvPr id="5" name="Shape 3"/>
          <p:cNvSpPr/>
          <p:nvPr/>
        </p:nvSpPr>
        <p:spPr>
          <a:xfrm>
            <a:off x="685800" y="3383280"/>
            <a:ext cx="1243584" cy="566928"/>
          </a:xfrm>
          <a:prstGeom prst="roundRect">
            <a:avLst>
              <a:gd name="adj" fmla="val 50000"/>
            </a:avLst>
          </a:prstGeom>
          <a:solidFill>
            <a:srgbClr val="E3F6EE"/>
          </a:solidFill>
          <a:ln/>
          <a:effectLst>
            <a:outerShdw sx="100000" sy="100000" kx="0" ky="0" algn="bl" rotWithShape="0" blurRad="88900" dist="25400" dir="5400000">
              <a:srgbClr val="0B2018">
                <a:alpha val="8000"/>
              </a:srgbClr>
            </a:outerShdw>
          </a:effectLst>
        </p:spPr>
      </p:sp>
      <p:sp>
        <p:nvSpPr>
          <p:cNvPr id="6" name="Text 4"/>
          <p:cNvSpPr/>
          <p:nvPr/>
        </p:nvSpPr>
        <p:spPr>
          <a:xfrm>
            <a:off x="685800" y="3383280"/>
            <a:ext cx="1243584" cy="566928"/>
          </a:xfrm>
          <a:prstGeom prst="rect">
            <a:avLst/>
          </a:prstGeom>
          <a:noFill/>
          <a:ln/>
        </p:spPr>
        <p:txBody>
          <a:bodyPr wrap="square" lIns="0" tIns="0" rIns="0" bIns="0" rtlCol="0" anchor="ctr"/>
          <a:lstStyle/>
          <a:p>
            <a:pPr algn="ctr" indent="0" marL="0">
              <a:buNone/>
            </a:pPr>
            <a:r>
              <a:rPr lang="en-US" sz="1400" b="1" dirty="0">
                <a:solidFill>
                  <a:srgbClr val="059669"/>
                </a:solidFill>
                <a:latin typeface="Calibri" pitchFamily="34" charset="0"/>
                <a:ea typeface="Calibri" pitchFamily="34" charset="-122"/>
                <a:cs typeface="Calibri" pitchFamily="34" charset="-120"/>
              </a:rPr>
              <a:t>México</a:t>
            </a:r>
            <a:endParaRPr lang="en-US" sz="1400" dirty="0"/>
          </a:p>
        </p:txBody>
      </p:sp>
      <p:sp>
        <p:nvSpPr>
          <p:cNvPr id="7" name="Shape 5"/>
          <p:cNvSpPr/>
          <p:nvPr/>
        </p:nvSpPr>
        <p:spPr>
          <a:xfrm>
            <a:off x="2130552" y="3383280"/>
            <a:ext cx="1243584" cy="566928"/>
          </a:xfrm>
          <a:prstGeom prst="roundRect">
            <a:avLst>
              <a:gd name="adj" fmla="val 50000"/>
            </a:avLst>
          </a:prstGeom>
          <a:solidFill>
            <a:srgbClr val="E3F6EE"/>
          </a:solidFill>
          <a:ln/>
          <a:effectLst>
            <a:outerShdw sx="100000" sy="100000" kx="0" ky="0" algn="bl" rotWithShape="0" blurRad="88900" dist="25400" dir="5400000">
              <a:srgbClr val="0B2018">
                <a:alpha val="8000"/>
              </a:srgbClr>
            </a:outerShdw>
          </a:effectLst>
        </p:spPr>
      </p:sp>
      <p:sp>
        <p:nvSpPr>
          <p:cNvPr id="8" name="Text 6"/>
          <p:cNvSpPr/>
          <p:nvPr/>
        </p:nvSpPr>
        <p:spPr>
          <a:xfrm>
            <a:off x="2130552" y="3383280"/>
            <a:ext cx="1243584" cy="566928"/>
          </a:xfrm>
          <a:prstGeom prst="rect">
            <a:avLst/>
          </a:prstGeom>
          <a:noFill/>
          <a:ln/>
        </p:spPr>
        <p:txBody>
          <a:bodyPr wrap="square" lIns="0" tIns="0" rIns="0" bIns="0" rtlCol="0" anchor="ctr"/>
          <a:lstStyle/>
          <a:p>
            <a:pPr algn="ctr" indent="0" marL="0">
              <a:buNone/>
            </a:pPr>
            <a:r>
              <a:rPr lang="en-US" sz="1400" b="1" dirty="0">
                <a:solidFill>
                  <a:srgbClr val="059669"/>
                </a:solidFill>
                <a:latin typeface="Calibri" pitchFamily="34" charset="0"/>
                <a:ea typeface="Calibri" pitchFamily="34" charset="-122"/>
                <a:cs typeface="Calibri" pitchFamily="34" charset="-120"/>
              </a:rPr>
              <a:t>EE.UU.</a:t>
            </a:r>
            <a:endParaRPr lang="en-US" sz="1400" dirty="0"/>
          </a:p>
        </p:txBody>
      </p:sp>
      <p:sp>
        <p:nvSpPr>
          <p:cNvPr id="9" name="Shape 7"/>
          <p:cNvSpPr/>
          <p:nvPr/>
        </p:nvSpPr>
        <p:spPr>
          <a:xfrm>
            <a:off x="3575304" y="3383280"/>
            <a:ext cx="996696" cy="566928"/>
          </a:xfrm>
          <a:prstGeom prst="roundRect">
            <a:avLst>
              <a:gd name="adj" fmla="val 50000"/>
            </a:avLst>
          </a:prstGeom>
          <a:solidFill>
            <a:srgbClr val="E3F6EE"/>
          </a:solidFill>
          <a:ln/>
          <a:effectLst>
            <a:outerShdw sx="100000" sy="100000" kx="0" ky="0" algn="bl" rotWithShape="0" blurRad="88900" dist="25400" dir="5400000">
              <a:srgbClr val="0B2018">
                <a:alpha val="8000"/>
              </a:srgbClr>
            </a:outerShdw>
          </a:effectLst>
        </p:spPr>
      </p:sp>
      <p:sp>
        <p:nvSpPr>
          <p:cNvPr id="10" name="Text 8"/>
          <p:cNvSpPr/>
          <p:nvPr/>
        </p:nvSpPr>
        <p:spPr>
          <a:xfrm>
            <a:off x="3575304" y="3383280"/>
            <a:ext cx="996696" cy="566928"/>
          </a:xfrm>
          <a:prstGeom prst="rect">
            <a:avLst/>
          </a:prstGeom>
          <a:noFill/>
          <a:ln/>
        </p:spPr>
        <p:txBody>
          <a:bodyPr wrap="square" lIns="0" tIns="0" rIns="0" bIns="0" rtlCol="0" anchor="ctr"/>
          <a:lstStyle/>
          <a:p>
            <a:pPr algn="ctr" indent="0" marL="0">
              <a:buNone/>
            </a:pPr>
            <a:r>
              <a:rPr lang="en-US" sz="1400" b="1" dirty="0">
                <a:solidFill>
                  <a:srgbClr val="059669"/>
                </a:solidFill>
                <a:latin typeface="Calibri" pitchFamily="34" charset="0"/>
                <a:ea typeface="Calibri" pitchFamily="34" charset="-122"/>
                <a:cs typeface="Calibri" pitchFamily="34" charset="-120"/>
              </a:rPr>
              <a:t>Perú</a:t>
            </a:r>
            <a:endParaRPr lang="en-US" sz="1400" dirty="0"/>
          </a:p>
        </p:txBody>
      </p:sp>
      <p:sp>
        <p:nvSpPr>
          <p:cNvPr id="11" name="Shape 9"/>
          <p:cNvSpPr/>
          <p:nvPr/>
        </p:nvSpPr>
        <p:spPr>
          <a:xfrm>
            <a:off x="4773168" y="3383280"/>
            <a:ext cx="1490472" cy="566928"/>
          </a:xfrm>
          <a:prstGeom prst="roundRect">
            <a:avLst>
              <a:gd name="adj" fmla="val 50000"/>
            </a:avLst>
          </a:prstGeom>
          <a:solidFill>
            <a:srgbClr val="E3F6EE"/>
          </a:solidFill>
          <a:ln/>
          <a:effectLst>
            <a:outerShdw sx="100000" sy="100000" kx="0" ky="0" algn="bl" rotWithShape="0" blurRad="88900" dist="25400" dir="5400000">
              <a:srgbClr val="0B2018">
                <a:alpha val="8000"/>
              </a:srgbClr>
            </a:outerShdw>
          </a:effectLst>
        </p:spPr>
      </p:sp>
      <p:sp>
        <p:nvSpPr>
          <p:cNvPr id="12" name="Text 10"/>
          <p:cNvSpPr/>
          <p:nvPr/>
        </p:nvSpPr>
        <p:spPr>
          <a:xfrm>
            <a:off x="4773168" y="3383280"/>
            <a:ext cx="1490472" cy="566928"/>
          </a:xfrm>
          <a:prstGeom prst="rect">
            <a:avLst/>
          </a:prstGeom>
          <a:noFill/>
          <a:ln/>
        </p:spPr>
        <p:txBody>
          <a:bodyPr wrap="square" lIns="0" tIns="0" rIns="0" bIns="0" rtlCol="0" anchor="ctr"/>
          <a:lstStyle/>
          <a:p>
            <a:pPr algn="ctr" indent="0" marL="0">
              <a:buNone/>
            </a:pPr>
            <a:r>
              <a:rPr lang="en-US" sz="1400" b="1" dirty="0">
                <a:solidFill>
                  <a:srgbClr val="059669"/>
                </a:solidFill>
                <a:latin typeface="Calibri" pitchFamily="34" charset="0"/>
                <a:ea typeface="Calibri" pitchFamily="34" charset="-122"/>
                <a:cs typeface="Calibri" pitchFamily="34" charset="-120"/>
              </a:rPr>
              <a:t>Colombia</a:t>
            </a:r>
            <a:endParaRPr lang="en-US" sz="1400" dirty="0"/>
          </a:p>
        </p:txBody>
      </p:sp>
      <p:sp>
        <p:nvSpPr>
          <p:cNvPr id="13" name="Shape 11"/>
          <p:cNvSpPr/>
          <p:nvPr/>
        </p:nvSpPr>
        <p:spPr>
          <a:xfrm>
            <a:off x="6464808" y="3383280"/>
            <a:ext cx="1243584" cy="566928"/>
          </a:xfrm>
          <a:prstGeom prst="roundRect">
            <a:avLst>
              <a:gd name="adj" fmla="val 50000"/>
            </a:avLst>
          </a:prstGeom>
          <a:solidFill>
            <a:srgbClr val="E3F6EE"/>
          </a:solidFill>
          <a:ln/>
          <a:effectLst>
            <a:outerShdw sx="100000" sy="100000" kx="0" ky="0" algn="bl" rotWithShape="0" blurRad="88900" dist="25400" dir="5400000">
              <a:srgbClr val="0B2018">
                <a:alpha val="8000"/>
              </a:srgbClr>
            </a:outerShdw>
          </a:effectLst>
        </p:spPr>
      </p:sp>
      <p:sp>
        <p:nvSpPr>
          <p:cNvPr id="14" name="Text 12"/>
          <p:cNvSpPr/>
          <p:nvPr/>
        </p:nvSpPr>
        <p:spPr>
          <a:xfrm>
            <a:off x="6464808" y="3383280"/>
            <a:ext cx="1243584" cy="566928"/>
          </a:xfrm>
          <a:prstGeom prst="rect">
            <a:avLst/>
          </a:prstGeom>
          <a:noFill/>
          <a:ln/>
        </p:spPr>
        <p:txBody>
          <a:bodyPr wrap="square" lIns="0" tIns="0" rIns="0" bIns="0" rtlCol="0" anchor="ctr"/>
          <a:lstStyle/>
          <a:p>
            <a:pPr algn="ctr" indent="0" marL="0">
              <a:buNone/>
            </a:pPr>
            <a:r>
              <a:rPr lang="en-US" sz="1400" b="1" dirty="0">
                <a:solidFill>
                  <a:srgbClr val="059669"/>
                </a:solidFill>
                <a:latin typeface="Calibri" pitchFamily="34" charset="0"/>
                <a:ea typeface="Calibri" pitchFamily="34" charset="-122"/>
                <a:cs typeface="Calibri" pitchFamily="34" charset="-120"/>
              </a:rPr>
              <a:t>España</a:t>
            </a:r>
            <a:endParaRPr lang="en-US" sz="1400" dirty="0"/>
          </a:p>
        </p:txBody>
      </p:sp>
      <p:sp>
        <p:nvSpPr>
          <p:cNvPr id="15" name="Shape 13"/>
          <p:cNvSpPr/>
          <p:nvPr/>
        </p:nvSpPr>
        <p:spPr>
          <a:xfrm>
            <a:off x="7909560" y="3383280"/>
            <a:ext cx="1120140" cy="566928"/>
          </a:xfrm>
          <a:prstGeom prst="roundRect">
            <a:avLst>
              <a:gd name="adj" fmla="val 50000"/>
            </a:avLst>
          </a:prstGeom>
          <a:solidFill>
            <a:srgbClr val="F1FAF6"/>
          </a:solidFill>
          <a:ln/>
          <a:effectLst>
            <a:outerShdw sx="100000" sy="100000" kx="0" ky="0" algn="bl" rotWithShape="0" blurRad="88900" dist="25400" dir="5400000">
              <a:srgbClr val="0B2018">
                <a:alpha val="8000"/>
              </a:srgbClr>
            </a:outerShdw>
          </a:effectLst>
        </p:spPr>
      </p:sp>
      <p:sp>
        <p:nvSpPr>
          <p:cNvPr id="16" name="Text 14"/>
          <p:cNvSpPr/>
          <p:nvPr/>
        </p:nvSpPr>
        <p:spPr>
          <a:xfrm>
            <a:off x="7909560" y="3383280"/>
            <a:ext cx="1120140" cy="566928"/>
          </a:xfrm>
          <a:prstGeom prst="rect">
            <a:avLst/>
          </a:prstGeom>
          <a:noFill/>
          <a:ln/>
        </p:spPr>
        <p:txBody>
          <a:bodyPr wrap="square" lIns="0" tIns="0" rIns="0" bIns="0" rtlCol="0" anchor="ctr"/>
          <a:lstStyle/>
          <a:p>
            <a:pPr algn="ctr" indent="0" marL="0">
              <a:buNone/>
            </a:pPr>
            <a:r>
              <a:rPr lang="en-US" sz="1400" b="1" dirty="0">
                <a:solidFill>
                  <a:srgbClr val="5F6E68"/>
                </a:solidFill>
                <a:latin typeface="Calibri" pitchFamily="34" charset="0"/>
                <a:ea typeface="Calibri" pitchFamily="34" charset="-122"/>
                <a:cs typeface="Calibri" pitchFamily="34" charset="-120"/>
              </a:rPr>
              <a:t>y más</a:t>
            </a:r>
            <a:endParaRPr lang="en-US" sz="1400" dirty="0"/>
          </a:p>
        </p:txBody>
      </p:sp>
      <p:sp>
        <p:nvSpPr>
          <p:cNvPr id="17" name="Shape 15"/>
          <p:cNvSpPr/>
          <p:nvPr/>
        </p:nvSpPr>
        <p:spPr>
          <a:xfrm>
            <a:off x="685800" y="4800600"/>
            <a:ext cx="10820095" cy="1188720"/>
          </a:xfrm>
          <a:prstGeom prst="roundRect">
            <a:avLst>
              <a:gd name="adj" fmla="val 7692"/>
            </a:avLst>
          </a:prstGeom>
          <a:solidFill>
            <a:srgbClr val="07221A"/>
          </a:solidFill>
          <a:ln/>
          <a:effectLst>
            <a:outerShdw sx="100000" sy="100000" kx="0" ky="0" algn="bl" rotWithShape="0" blurRad="114300" dist="38100" dir="5400000">
              <a:srgbClr val="0B2018">
                <a:alpha val="10000"/>
              </a:srgbClr>
            </a:outerShdw>
          </a:effectLst>
        </p:spPr>
      </p:sp>
      <p:sp>
        <p:nvSpPr>
          <p:cNvPr id="18" name="Shape 16"/>
          <p:cNvSpPr/>
          <p:nvPr/>
        </p:nvSpPr>
        <p:spPr>
          <a:xfrm>
            <a:off x="1051560" y="5038344"/>
            <a:ext cx="713232" cy="713232"/>
          </a:xfrm>
          <a:prstGeom prst="ellipse">
            <a:avLst/>
          </a:prstGeom>
          <a:solidFill>
            <a:srgbClr val="10B981"/>
          </a:solidFill>
          <a:ln/>
        </p:spPr>
      </p:sp>
      <p:pic>
        <p:nvPicPr>
          <p:cNvPr id="19" name="Image 0" descr="preencoded.png">    </p:cNvPr>
          <p:cNvPicPr>
            <a:picLocks noChangeAspect="1"/>
          </p:cNvPicPr>
          <p:nvPr/>
        </p:nvPicPr>
        <p:blipFill>
          <a:blip r:embed="rId1"/>
          <a:stretch>
            <a:fillRect/>
          </a:stretch>
        </p:blipFill>
        <p:spPr>
          <a:xfrm>
            <a:off x="1229868" y="5216652"/>
            <a:ext cx="356616" cy="356616"/>
          </a:xfrm>
          <a:prstGeom prst="rect">
            <a:avLst/>
          </a:prstGeom>
        </p:spPr>
      </p:pic>
      <p:sp>
        <p:nvSpPr>
          <p:cNvPr id="20" name="Text 17"/>
          <p:cNvSpPr/>
          <p:nvPr/>
        </p:nvSpPr>
        <p:spPr>
          <a:xfrm>
            <a:off x="2011680" y="4800600"/>
            <a:ext cx="9174175" cy="1188720"/>
          </a:xfrm>
          <a:prstGeom prst="rect">
            <a:avLst/>
          </a:prstGeom>
          <a:noFill/>
          <a:ln/>
        </p:spPr>
        <p:txBody>
          <a:bodyPr wrap="square" lIns="0" tIns="0" rIns="0" bIns="0" rtlCol="0" anchor="ctr"/>
          <a:lstStyle/>
          <a:p>
            <a:pPr indent="0" marL="0">
              <a:lnSpc>
                <a:spcPct val="108000"/>
              </a:lnSpc>
              <a:buNone/>
            </a:pPr>
            <a:r>
              <a:rPr lang="en-US" sz="1800" b="1" dirty="0">
                <a:solidFill>
                  <a:srgbClr val="FFFFFF"/>
                </a:solidFill>
                <a:latin typeface="Calibri" pitchFamily="34" charset="0"/>
                <a:ea typeface="Calibri" pitchFamily="34" charset="-122"/>
                <a:cs typeface="Calibri" pitchFamily="34" charset="-120"/>
              </a:rPr>
              <a:t>Mover ese dinero, persona por persona y país por país, es lento, caro y frágil.</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Por qué pagar se vuelve un dolor de cabeza grave</a:t>
            </a:r>
            <a:endParaRPr lang="en-US" sz="28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Hacerlo por la vía tradicional choca con tres muros, en cada país:</a:t>
            </a:r>
            <a:endParaRPr lang="en-US" sz="1400" dirty="0"/>
          </a:p>
        </p:txBody>
      </p:sp>
      <p:sp>
        <p:nvSpPr>
          <p:cNvPr id="4" name="Shape 2"/>
          <p:cNvSpPr/>
          <p:nvPr/>
        </p:nvSpPr>
        <p:spPr>
          <a:xfrm>
            <a:off x="685800" y="1965960"/>
            <a:ext cx="3383280" cy="2240280"/>
          </a:xfrm>
          <a:prstGeom prst="roundRect">
            <a:avLst>
              <a:gd name="adj" fmla="val 4082"/>
            </a:avLst>
          </a:prstGeom>
          <a:solidFill>
            <a:srgbClr val="FBEDEF"/>
          </a:solidFill>
          <a:ln/>
          <a:effectLst>
            <a:outerShdw sx="100000" sy="100000" kx="0" ky="0" algn="bl" rotWithShape="0" blurRad="88900" dist="25400" dir="5400000">
              <a:srgbClr val="0B2018">
                <a:alpha val="8000"/>
              </a:srgbClr>
            </a:outerShdw>
          </a:effectLst>
        </p:spPr>
      </p:sp>
      <p:sp>
        <p:nvSpPr>
          <p:cNvPr id="5" name="Shape 3"/>
          <p:cNvSpPr/>
          <p:nvPr/>
        </p:nvSpPr>
        <p:spPr>
          <a:xfrm>
            <a:off x="978408" y="2276856"/>
            <a:ext cx="768096" cy="768096"/>
          </a:xfrm>
          <a:prstGeom prst="ellipse">
            <a:avLst/>
          </a:prstGeom>
          <a:solidFill>
            <a:srgbClr val="D6485A"/>
          </a:solidFill>
          <a:ln/>
        </p:spPr>
      </p:sp>
      <p:pic>
        <p:nvPicPr>
          <p:cNvPr id="6" name="Image 0" descr="preencoded.png">    </p:cNvPr>
          <p:cNvPicPr>
            <a:picLocks noChangeAspect="1"/>
          </p:cNvPicPr>
          <p:nvPr/>
        </p:nvPicPr>
        <p:blipFill>
          <a:blip r:embed="rId1"/>
          <a:stretch>
            <a:fillRect/>
          </a:stretch>
        </p:blipFill>
        <p:spPr>
          <a:xfrm>
            <a:off x="1170432" y="2468880"/>
            <a:ext cx="384048" cy="384048"/>
          </a:xfrm>
          <a:prstGeom prst="rect">
            <a:avLst/>
          </a:prstGeom>
        </p:spPr>
      </p:pic>
      <p:sp>
        <p:nvSpPr>
          <p:cNvPr id="7" name="Text 4"/>
          <p:cNvSpPr/>
          <p:nvPr/>
        </p:nvSpPr>
        <p:spPr>
          <a:xfrm>
            <a:off x="978408" y="3154680"/>
            <a:ext cx="2834640" cy="411480"/>
          </a:xfrm>
          <a:prstGeom prst="rect">
            <a:avLst/>
          </a:prstGeom>
          <a:noFill/>
          <a:ln/>
        </p:spPr>
        <p:txBody>
          <a:bodyPr wrap="square" lIns="0" tIns="0" rIns="0" bIns="0" rtlCol="0" anchor="t"/>
          <a:lstStyle/>
          <a:p>
            <a:pPr indent="0" marL="0">
              <a:buNone/>
            </a:pPr>
            <a:r>
              <a:rPr lang="en-US" sz="1800" b="1" dirty="0">
                <a:solidFill>
                  <a:srgbClr val="0B2018"/>
                </a:solidFill>
                <a:latin typeface="Calibri" pitchFamily="34" charset="0"/>
                <a:ea typeface="Calibri" pitchFamily="34" charset="-122"/>
                <a:cs typeface="Calibri" pitchFamily="34" charset="-120"/>
              </a:rPr>
              <a:t>Lento</a:t>
            </a:r>
            <a:endParaRPr lang="en-US" sz="1800" dirty="0"/>
          </a:p>
        </p:txBody>
      </p:sp>
      <p:sp>
        <p:nvSpPr>
          <p:cNvPr id="8" name="Text 5"/>
          <p:cNvSpPr/>
          <p:nvPr/>
        </p:nvSpPr>
        <p:spPr>
          <a:xfrm>
            <a:off x="978408" y="3593592"/>
            <a:ext cx="2834640" cy="502920"/>
          </a:xfrm>
          <a:prstGeom prst="rect">
            <a:avLst/>
          </a:prstGeom>
          <a:noFill/>
          <a:ln/>
        </p:spPr>
        <p:txBody>
          <a:bodyPr wrap="square" lIns="0" tIns="0" rIns="0" bIns="0" rtlCol="0" anchor="t"/>
          <a:lstStyle/>
          <a:p>
            <a:pPr indent="0" marL="0">
              <a:lnSpc>
                <a:spcPct val="106000"/>
              </a:lnSpc>
              <a:buNone/>
            </a:pPr>
            <a:r>
              <a:rPr lang="en-US" sz="1150" dirty="0">
                <a:solidFill>
                  <a:srgbClr val="8A5560"/>
                </a:solidFill>
                <a:latin typeface="Calibri" pitchFamily="34" charset="0"/>
                <a:ea typeface="Calibri" pitchFamily="34" charset="-122"/>
                <a:cs typeface="Calibri" pitchFamily="34" charset="-120"/>
              </a:rPr>
              <a:t>Una transferencia internacional puede tardar días en llegar. El miembro espera… y se desmotiva.</a:t>
            </a:r>
            <a:endParaRPr lang="en-US" sz="1150" dirty="0"/>
          </a:p>
        </p:txBody>
      </p:sp>
      <p:sp>
        <p:nvSpPr>
          <p:cNvPr id="9" name="Shape 6"/>
          <p:cNvSpPr/>
          <p:nvPr/>
        </p:nvSpPr>
        <p:spPr>
          <a:xfrm>
            <a:off x="4462272" y="1965960"/>
            <a:ext cx="3383280" cy="2240280"/>
          </a:xfrm>
          <a:prstGeom prst="roundRect">
            <a:avLst>
              <a:gd name="adj" fmla="val 4082"/>
            </a:avLst>
          </a:prstGeom>
          <a:solidFill>
            <a:srgbClr val="FBEDEF"/>
          </a:solidFill>
          <a:ln/>
          <a:effectLst>
            <a:outerShdw sx="100000" sy="100000" kx="0" ky="0" algn="bl" rotWithShape="0" blurRad="88900" dist="25400" dir="5400000">
              <a:srgbClr val="0B2018">
                <a:alpha val="8000"/>
              </a:srgbClr>
            </a:outerShdw>
          </a:effectLst>
        </p:spPr>
      </p:sp>
      <p:sp>
        <p:nvSpPr>
          <p:cNvPr id="10" name="Shape 7"/>
          <p:cNvSpPr/>
          <p:nvPr/>
        </p:nvSpPr>
        <p:spPr>
          <a:xfrm>
            <a:off x="4754880" y="2276856"/>
            <a:ext cx="768096" cy="768096"/>
          </a:xfrm>
          <a:prstGeom prst="ellipse">
            <a:avLst/>
          </a:prstGeom>
          <a:solidFill>
            <a:srgbClr val="D6485A"/>
          </a:solidFill>
          <a:ln/>
        </p:spPr>
      </p:sp>
      <p:pic>
        <p:nvPicPr>
          <p:cNvPr id="11" name="Image 1" descr="preencoded.png">    </p:cNvPr>
          <p:cNvPicPr>
            <a:picLocks noChangeAspect="1"/>
          </p:cNvPicPr>
          <p:nvPr/>
        </p:nvPicPr>
        <p:blipFill>
          <a:blip r:embed="rId2"/>
          <a:stretch>
            <a:fillRect/>
          </a:stretch>
        </p:blipFill>
        <p:spPr>
          <a:xfrm>
            <a:off x="4946904" y="2468880"/>
            <a:ext cx="384048" cy="384048"/>
          </a:xfrm>
          <a:prstGeom prst="rect">
            <a:avLst/>
          </a:prstGeom>
        </p:spPr>
      </p:pic>
      <p:sp>
        <p:nvSpPr>
          <p:cNvPr id="12" name="Text 8"/>
          <p:cNvSpPr/>
          <p:nvPr/>
        </p:nvSpPr>
        <p:spPr>
          <a:xfrm>
            <a:off x="4754880" y="3154680"/>
            <a:ext cx="2834640" cy="411480"/>
          </a:xfrm>
          <a:prstGeom prst="rect">
            <a:avLst/>
          </a:prstGeom>
          <a:noFill/>
          <a:ln/>
        </p:spPr>
        <p:txBody>
          <a:bodyPr wrap="square" lIns="0" tIns="0" rIns="0" bIns="0" rtlCol="0" anchor="t"/>
          <a:lstStyle/>
          <a:p>
            <a:pPr indent="0" marL="0">
              <a:buNone/>
            </a:pPr>
            <a:r>
              <a:rPr lang="en-US" sz="1800" b="1" dirty="0">
                <a:solidFill>
                  <a:srgbClr val="0B2018"/>
                </a:solidFill>
                <a:latin typeface="Calibri" pitchFamily="34" charset="0"/>
                <a:ea typeface="Calibri" pitchFamily="34" charset="-122"/>
                <a:cs typeface="Calibri" pitchFamily="34" charset="-120"/>
              </a:rPr>
              <a:t>Caro</a:t>
            </a:r>
            <a:endParaRPr lang="en-US" sz="1800" dirty="0"/>
          </a:p>
        </p:txBody>
      </p:sp>
      <p:sp>
        <p:nvSpPr>
          <p:cNvPr id="13" name="Text 9"/>
          <p:cNvSpPr/>
          <p:nvPr/>
        </p:nvSpPr>
        <p:spPr>
          <a:xfrm>
            <a:off x="4754880" y="3593592"/>
            <a:ext cx="2834640" cy="502920"/>
          </a:xfrm>
          <a:prstGeom prst="rect">
            <a:avLst/>
          </a:prstGeom>
          <a:noFill/>
          <a:ln/>
        </p:spPr>
        <p:txBody>
          <a:bodyPr wrap="square" lIns="0" tIns="0" rIns="0" bIns="0" rtlCol="0" anchor="t"/>
          <a:lstStyle/>
          <a:p>
            <a:pPr indent="0" marL="0">
              <a:lnSpc>
                <a:spcPct val="106000"/>
              </a:lnSpc>
              <a:buNone/>
            </a:pPr>
            <a:r>
              <a:rPr lang="en-US" sz="1150" dirty="0">
                <a:solidFill>
                  <a:srgbClr val="8A5560"/>
                </a:solidFill>
                <a:latin typeface="Calibri" pitchFamily="34" charset="0"/>
                <a:ea typeface="Calibri" pitchFamily="34" charset="-122"/>
                <a:cs typeface="Calibri" pitchFamily="34" charset="-120"/>
              </a:rPr>
              <a:t>Cada giro pierde valor en comisiones bancarias y en el cambio de moneda. El dinero llega recortado.</a:t>
            </a:r>
            <a:endParaRPr lang="en-US" sz="1150" dirty="0"/>
          </a:p>
        </p:txBody>
      </p:sp>
      <p:sp>
        <p:nvSpPr>
          <p:cNvPr id="14" name="Shape 10"/>
          <p:cNvSpPr/>
          <p:nvPr/>
        </p:nvSpPr>
        <p:spPr>
          <a:xfrm>
            <a:off x="8238744" y="1965960"/>
            <a:ext cx="3383280" cy="2240280"/>
          </a:xfrm>
          <a:prstGeom prst="roundRect">
            <a:avLst>
              <a:gd name="adj" fmla="val 4082"/>
            </a:avLst>
          </a:prstGeom>
          <a:solidFill>
            <a:srgbClr val="FBEDEF"/>
          </a:solidFill>
          <a:ln/>
          <a:effectLst>
            <a:outerShdw sx="100000" sy="100000" kx="0" ky="0" algn="bl" rotWithShape="0" blurRad="88900" dist="25400" dir="5400000">
              <a:srgbClr val="0B2018">
                <a:alpha val="8000"/>
              </a:srgbClr>
            </a:outerShdw>
          </a:effectLst>
        </p:spPr>
      </p:sp>
      <p:sp>
        <p:nvSpPr>
          <p:cNvPr id="15" name="Shape 11"/>
          <p:cNvSpPr/>
          <p:nvPr/>
        </p:nvSpPr>
        <p:spPr>
          <a:xfrm>
            <a:off x="8531352" y="2276856"/>
            <a:ext cx="768096" cy="768096"/>
          </a:xfrm>
          <a:prstGeom prst="ellipse">
            <a:avLst/>
          </a:prstGeom>
          <a:solidFill>
            <a:srgbClr val="D6485A"/>
          </a:solidFill>
          <a:ln/>
        </p:spPr>
      </p:sp>
      <p:pic>
        <p:nvPicPr>
          <p:cNvPr id="16" name="Image 2" descr="preencoded.png">    </p:cNvPr>
          <p:cNvPicPr>
            <a:picLocks noChangeAspect="1"/>
          </p:cNvPicPr>
          <p:nvPr/>
        </p:nvPicPr>
        <p:blipFill>
          <a:blip r:embed="rId3"/>
          <a:stretch>
            <a:fillRect/>
          </a:stretch>
        </p:blipFill>
        <p:spPr>
          <a:xfrm>
            <a:off x="8723376" y="2468880"/>
            <a:ext cx="384048" cy="384048"/>
          </a:xfrm>
          <a:prstGeom prst="rect">
            <a:avLst/>
          </a:prstGeom>
        </p:spPr>
      </p:pic>
      <p:sp>
        <p:nvSpPr>
          <p:cNvPr id="17" name="Text 12"/>
          <p:cNvSpPr/>
          <p:nvPr/>
        </p:nvSpPr>
        <p:spPr>
          <a:xfrm>
            <a:off x="8531352" y="3154680"/>
            <a:ext cx="2834640" cy="411480"/>
          </a:xfrm>
          <a:prstGeom prst="rect">
            <a:avLst/>
          </a:prstGeom>
          <a:noFill/>
          <a:ln/>
        </p:spPr>
        <p:txBody>
          <a:bodyPr wrap="square" lIns="0" tIns="0" rIns="0" bIns="0" rtlCol="0" anchor="t"/>
          <a:lstStyle/>
          <a:p>
            <a:pPr indent="0" marL="0">
              <a:buNone/>
            </a:pPr>
            <a:r>
              <a:rPr lang="en-US" sz="1800" b="1" dirty="0">
                <a:solidFill>
                  <a:srgbClr val="0B2018"/>
                </a:solidFill>
                <a:latin typeface="Calibri" pitchFamily="34" charset="0"/>
                <a:ea typeface="Calibri" pitchFamily="34" charset="-122"/>
                <a:cs typeface="Calibri" pitchFamily="34" charset="-120"/>
              </a:rPr>
              <a:t>Fragmentado</a:t>
            </a:r>
            <a:endParaRPr lang="en-US" sz="1800" dirty="0"/>
          </a:p>
        </p:txBody>
      </p:sp>
      <p:sp>
        <p:nvSpPr>
          <p:cNvPr id="18" name="Text 13"/>
          <p:cNvSpPr/>
          <p:nvPr/>
        </p:nvSpPr>
        <p:spPr>
          <a:xfrm>
            <a:off x="8531352" y="3593592"/>
            <a:ext cx="2834640" cy="502920"/>
          </a:xfrm>
          <a:prstGeom prst="rect">
            <a:avLst/>
          </a:prstGeom>
          <a:noFill/>
          <a:ln/>
        </p:spPr>
        <p:txBody>
          <a:bodyPr wrap="square" lIns="0" tIns="0" rIns="0" bIns="0" rtlCol="0" anchor="t"/>
          <a:lstStyle/>
          <a:p>
            <a:pPr indent="0" marL="0">
              <a:lnSpc>
                <a:spcPct val="106000"/>
              </a:lnSpc>
              <a:buNone/>
            </a:pPr>
            <a:r>
              <a:rPr lang="en-US" sz="1150" dirty="0">
                <a:solidFill>
                  <a:srgbClr val="8A5560"/>
                </a:solidFill>
                <a:latin typeface="Calibri" pitchFamily="34" charset="0"/>
                <a:ea typeface="Calibri" pitchFamily="34" charset="-122"/>
                <a:cs typeface="Calibri" pitchFamily="34" charset="-120"/>
              </a:rPr>
              <a:t>Cuentas, requisitos y reglas distintas en cada país. Lo que sirve en México no sirve en España.</a:t>
            </a:r>
            <a:endParaRPr lang="en-US" sz="1150" dirty="0"/>
          </a:p>
        </p:txBody>
      </p:sp>
      <p:sp>
        <p:nvSpPr>
          <p:cNvPr id="19" name="Shape 14"/>
          <p:cNvSpPr/>
          <p:nvPr/>
        </p:nvSpPr>
        <p:spPr>
          <a:xfrm>
            <a:off x="685800" y="4709160"/>
            <a:ext cx="10820095" cy="1143000"/>
          </a:xfrm>
          <a:prstGeom prst="roundRect">
            <a:avLst>
              <a:gd name="adj" fmla="val 8000"/>
            </a:avLst>
          </a:prstGeom>
          <a:solidFill>
            <a:srgbClr val="07221A"/>
          </a:solidFill>
          <a:ln/>
          <a:effectLst>
            <a:outerShdw sx="100000" sy="100000" kx="0" ky="0" algn="bl" rotWithShape="0" blurRad="114300" dist="38100" dir="5400000">
              <a:srgbClr val="0B2018">
                <a:alpha val="10000"/>
              </a:srgbClr>
            </a:outerShdw>
          </a:effectLst>
        </p:spPr>
      </p:sp>
      <p:sp>
        <p:nvSpPr>
          <p:cNvPr id="20" name="Shape 15"/>
          <p:cNvSpPr/>
          <p:nvPr/>
        </p:nvSpPr>
        <p:spPr>
          <a:xfrm>
            <a:off x="1051560" y="4951476"/>
            <a:ext cx="658368" cy="658368"/>
          </a:xfrm>
          <a:prstGeom prst="ellipse">
            <a:avLst/>
          </a:prstGeom>
          <a:solidFill>
            <a:srgbClr val="D6485A"/>
          </a:solidFill>
          <a:ln/>
        </p:spPr>
      </p:sp>
      <p:pic>
        <p:nvPicPr>
          <p:cNvPr id="21" name="Image 3" descr="preencoded.png">    </p:cNvPr>
          <p:cNvPicPr>
            <a:picLocks noChangeAspect="1"/>
          </p:cNvPicPr>
          <p:nvPr/>
        </p:nvPicPr>
        <p:blipFill>
          <a:blip r:embed="rId4"/>
          <a:stretch>
            <a:fillRect/>
          </a:stretch>
        </p:blipFill>
        <p:spPr>
          <a:xfrm>
            <a:off x="1216152" y="5116068"/>
            <a:ext cx="329184" cy="329184"/>
          </a:xfrm>
          <a:prstGeom prst="rect">
            <a:avLst/>
          </a:prstGeom>
        </p:spPr>
      </p:pic>
      <p:sp>
        <p:nvSpPr>
          <p:cNvPr id="22" name="Text 16"/>
          <p:cNvSpPr/>
          <p:nvPr/>
        </p:nvSpPr>
        <p:spPr>
          <a:xfrm>
            <a:off x="1965960" y="4709160"/>
            <a:ext cx="9219895" cy="1143000"/>
          </a:xfrm>
          <a:prstGeom prst="rect">
            <a:avLst/>
          </a:prstGeom>
          <a:noFill/>
          <a:ln/>
        </p:spPr>
        <p:txBody>
          <a:bodyPr wrap="square" lIns="0" tIns="0" rIns="0" bIns="0" rtlCol="0" anchor="ctr"/>
          <a:lstStyle/>
          <a:p>
            <a:pPr indent="0" marL="0">
              <a:lnSpc>
                <a:spcPct val="106000"/>
              </a:lnSpc>
              <a:buNone/>
            </a:pPr>
            <a:r>
              <a:rPr lang="en-US" sz="1700" b="1" dirty="0">
                <a:solidFill>
                  <a:srgbClr val="FFFFFF"/>
                </a:solidFill>
                <a:latin typeface="Calibri" pitchFamily="34" charset="0"/>
                <a:ea typeface="Calibri" pitchFamily="34" charset="-122"/>
                <a:cs typeface="Calibri" pitchFamily="34" charset="-120"/>
              </a:rPr>
              <a:t>Mientras el dinero viaja, el miembro espera — y la red pierde fuerza.</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Veámoslo con un ejemplo</a:t>
            </a:r>
            <a:endParaRPr lang="en-US" sz="2800" dirty="0"/>
          </a:p>
        </p:txBody>
      </p:sp>
      <p:sp>
        <p:nvSpPr>
          <p:cNvPr id="3" name="Text 1"/>
          <p:cNvSpPr/>
          <p:nvPr/>
        </p:nvSpPr>
        <p:spPr>
          <a:xfrm>
            <a:off x="685800" y="1280160"/>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Imagina un ciclo de pagos:</a:t>
            </a:r>
            <a:endParaRPr lang="en-US" sz="1400" dirty="0"/>
          </a:p>
        </p:txBody>
      </p:sp>
      <p:sp>
        <p:nvSpPr>
          <p:cNvPr id="4" name="Text 2"/>
          <p:cNvSpPr/>
          <p:nvPr/>
        </p:nvSpPr>
        <p:spPr>
          <a:xfrm>
            <a:off x="685800" y="1600200"/>
            <a:ext cx="3291840" cy="914400"/>
          </a:xfrm>
          <a:prstGeom prst="rect">
            <a:avLst/>
          </a:prstGeom>
          <a:noFill/>
          <a:ln/>
        </p:spPr>
        <p:txBody>
          <a:bodyPr wrap="square" lIns="0" tIns="0" rIns="0" bIns="0" rtlCol="0" anchor="ctr"/>
          <a:lstStyle/>
          <a:p>
            <a:pPr indent="0" marL="0">
              <a:buNone/>
            </a:pPr>
            <a:r>
              <a:rPr lang="en-US" sz="5400" b="1" dirty="0">
                <a:solidFill>
                  <a:srgbClr val="059669"/>
                </a:solidFill>
                <a:latin typeface="Calibri" pitchFamily="34" charset="0"/>
                <a:ea typeface="Calibri" pitchFamily="34" charset="-122"/>
                <a:cs typeface="Calibri" pitchFamily="34" charset="-120"/>
              </a:rPr>
              <a:t>$80,000</a:t>
            </a:r>
            <a:endParaRPr lang="en-US" sz="5400" dirty="0"/>
          </a:p>
        </p:txBody>
      </p:sp>
      <p:sp>
        <p:nvSpPr>
          <p:cNvPr id="5" name="Text 3"/>
          <p:cNvSpPr/>
          <p:nvPr/>
        </p:nvSpPr>
        <p:spPr>
          <a:xfrm>
            <a:off x="4069080" y="1737360"/>
            <a:ext cx="7436815" cy="731520"/>
          </a:xfrm>
          <a:prstGeom prst="rect">
            <a:avLst/>
          </a:prstGeom>
          <a:noFill/>
          <a:ln/>
        </p:spPr>
        <p:txBody>
          <a:bodyPr wrap="square" lIns="0" tIns="0" rIns="0" bIns="0" rtlCol="0" anchor="ctr"/>
          <a:lstStyle/>
          <a:p>
            <a:pPr indent="0" marL="0">
              <a:lnSpc>
                <a:spcPct val="105000"/>
              </a:lnSpc>
              <a:buNone/>
            </a:pPr>
            <a:r>
              <a:rPr lang="en-US" sz="1500" dirty="0">
                <a:solidFill>
                  <a:srgbClr val="0B2018"/>
                </a:solidFill>
                <a:latin typeface="Calibri" pitchFamily="34" charset="0"/>
                <a:ea typeface="Calibri" pitchFamily="34" charset="-122"/>
                <a:cs typeface="Calibri" pitchFamily="34" charset="-120"/>
              </a:rPr>
              <a:t>en beneficios para repartir a la red</a:t>
            </a:r>
            <a:endParaRPr lang="en-US" sz="1500" dirty="0"/>
          </a:p>
        </p:txBody>
      </p:sp>
      <p:sp>
        <p:nvSpPr>
          <p:cNvPr id="6" name="Text 4"/>
          <p:cNvSpPr/>
          <p:nvPr/>
        </p:nvSpPr>
        <p:spPr>
          <a:xfrm>
            <a:off x="685800" y="2697480"/>
            <a:ext cx="10820095" cy="365760"/>
          </a:xfrm>
          <a:prstGeom prst="rect">
            <a:avLst/>
          </a:prstGeom>
          <a:noFill/>
          <a:ln/>
        </p:spPr>
        <p:txBody>
          <a:bodyPr wrap="square" lIns="0" tIns="0" rIns="0" bIns="0" rtlCol="0" anchor="ctr"/>
          <a:lstStyle/>
          <a:p>
            <a:pPr indent="0" marL="0">
              <a:buNone/>
            </a:pPr>
            <a:r>
              <a:rPr lang="en-US" sz="1350" b="1" dirty="0">
                <a:solidFill>
                  <a:srgbClr val="5F6E68"/>
                </a:solidFill>
                <a:latin typeface="Calibri" pitchFamily="34" charset="0"/>
                <a:ea typeface="Calibri" pitchFamily="34" charset="-122"/>
                <a:cs typeface="Calibri" pitchFamily="34" charset="-120"/>
              </a:rPr>
              <a:t>Pero la red no quiere lo mismo. Se divide en dos:</a:t>
            </a:r>
            <a:endParaRPr lang="en-US" sz="1350" dirty="0"/>
          </a:p>
        </p:txBody>
      </p:sp>
      <p:sp>
        <p:nvSpPr>
          <p:cNvPr id="7" name="Text 5"/>
          <p:cNvSpPr/>
          <p:nvPr/>
        </p:nvSpPr>
        <p:spPr>
          <a:xfrm>
            <a:off x="685800" y="3200400"/>
            <a:ext cx="3657600" cy="365760"/>
          </a:xfrm>
          <a:prstGeom prst="rect">
            <a:avLst/>
          </a:prstGeom>
          <a:noFill/>
          <a:ln/>
        </p:spPr>
        <p:txBody>
          <a:bodyPr wrap="square" lIns="0" tIns="0" rIns="0" bIns="0" rtlCol="0" anchor="ctr"/>
          <a:lstStyle/>
          <a:p>
            <a:pPr indent="0" marL="0">
              <a:buNone/>
            </a:pPr>
            <a:r>
              <a:rPr lang="en-US" sz="1400" b="1" dirty="0">
                <a:solidFill>
                  <a:srgbClr val="0B2018"/>
                </a:solidFill>
                <a:latin typeface="Calibri" pitchFamily="34" charset="0"/>
                <a:ea typeface="Calibri" pitchFamily="34" charset="-122"/>
                <a:cs typeface="Calibri" pitchFamily="34" charset="-120"/>
              </a:rPr>
              <a:t>Quiere efectivo</a:t>
            </a:r>
            <a:endParaRPr lang="en-US" sz="1400" dirty="0"/>
          </a:p>
        </p:txBody>
      </p:sp>
      <p:sp>
        <p:nvSpPr>
          <p:cNvPr id="8" name="Text 6"/>
          <p:cNvSpPr/>
          <p:nvPr/>
        </p:nvSpPr>
        <p:spPr>
          <a:xfrm>
            <a:off x="8579815" y="3200400"/>
            <a:ext cx="2926080" cy="365760"/>
          </a:xfrm>
          <a:prstGeom prst="rect">
            <a:avLst/>
          </a:prstGeom>
          <a:noFill/>
          <a:ln/>
        </p:spPr>
        <p:txBody>
          <a:bodyPr wrap="square" lIns="0" tIns="0" rIns="0" bIns="0" rtlCol="0" anchor="ctr"/>
          <a:lstStyle/>
          <a:p>
            <a:pPr algn="r" indent="0" marL="0">
              <a:buNone/>
            </a:pPr>
            <a:r>
              <a:rPr lang="en-US" sz="1400" b="1" dirty="0">
                <a:solidFill>
                  <a:srgbClr val="D6485A"/>
                </a:solidFill>
                <a:latin typeface="Calibri" pitchFamily="34" charset="0"/>
                <a:ea typeface="Calibri" pitchFamily="34" charset="-122"/>
                <a:cs typeface="Calibri" pitchFamily="34" charset="-120"/>
              </a:rPr>
              <a:t>60% · $48,000</a:t>
            </a:r>
            <a:endParaRPr lang="en-US" sz="1400" dirty="0"/>
          </a:p>
        </p:txBody>
      </p:sp>
      <p:sp>
        <p:nvSpPr>
          <p:cNvPr id="9" name="Shape 7"/>
          <p:cNvSpPr/>
          <p:nvPr/>
        </p:nvSpPr>
        <p:spPr>
          <a:xfrm>
            <a:off x="685800" y="3584448"/>
            <a:ext cx="10820095" cy="457200"/>
          </a:xfrm>
          <a:prstGeom prst="roundRect">
            <a:avLst>
              <a:gd name="adj" fmla="val 50000"/>
            </a:avLst>
          </a:prstGeom>
          <a:solidFill>
            <a:srgbClr val="E6EFEA"/>
          </a:solidFill>
          <a:ln/>
        </p:spPr>
      </p:sp>
      <p:sp>
        <p:nvSpPr>
          <p:cNvPr id="10" name="Shape 8"/>
          <p:cNvSpPr/>
          <p:nvPr/>
        </p:nvSpPr>
        <p:spPr>
          <a:xfrm>
            <a:off x="685800" y="3584448"/>
            <a:ext cx="6492057" cy="457200"/>
          </a:xfrm>
          <a:prstGeom prst="roundRect">
            <a:avLst>
              <a:gd name="adj" fmla="val 50000"/>
            </a:avLst>
          </a:prstGeom>
          <a:solidFill>
            <a:srgbClr val="D6485A"/>
          </a:solidFill>
          <a:ln/>
          <a:effectLst>
            <a:outerShdw sx="100000" sy="100000" kx="0" ky="0" algn="bl" rotWithShape="0" blurRad="88900" dist="25400" dir="5400000">
              <a:srgbClr val="0B2018">
                <a:alpha val="8000"/>
              </a:srgbClr>
            </a:outerShdw>
          </a:effectLst>
        </p:spPr>
      </p:sp>
      <p:sp>
        <p:nvSpPr>
          <p:cNvPr id="11" name="Text 9"/>
          <p:cNvSpPr/>
          <p:nvPr/>
        </p:nvSpPr>
        <p:spPr>
          <a:xfrm>
            <a:off x="685800" y="4261104"/>
            <a:ext cx="3657600" cy="365760"/>
          </a:xfrm>
          <a:prstGeom prst="rect">
            <a:avLst/>
          </a:prstGeom>
          <a:noFill/>
          <a:ln/>
        </p:spPr>
        <p:txBody>
          <a:bodyPr wrap="square" lIns="0" tIns="0" rIns="0" bIns="0" rtlCol="0" anchor="ctr"/>
          <a:lstStyle/>
          <a:p>
            <a:pPr indent="0" marL="0">
              <a:buNone/>
            </a:pPr>
            <a:r>
              <a:rPr lang="en-US" sz="1400" b="1" dirty="0">
                <a:solidFill>
                  <a:srgbClr val="0B2018"/>
                </a:solidFill>
                <a:latin typeface="Calibri" pitchFamily="34" charset="0"/>
                <a:ea typeface="Calibri" pitchFamily="34" charset="-122"/>
                <a:cs typeface="Calibri" pitchFamily="34" charset="-120"/>
              </a:rPr>
              <a:t>Quiere comprar producto</a:t>
            </a:r>
            <a:endParaRPr lang="en-US" sz="1400" dirty="0"/>
          </a:p>
        </p:txBody>
      </p:sp>
      <p:sp>
        <p:nvSpPr>
          <p:cNvPr id="12" name="Text 10"/>
          <p:cNvSpPr/>
          <p:nvPr/>
        </p:nvSpPr>
        <p:spPr>
          <a:xfrm>
            <a:off x="8579815" y="4261104"/>
            <a:ext cx="2926080" cy="365760"/>
          </a:xfrm>
          <a:prstGeom prst="rect">
            <a:avLst/>
          </a:prstGeom>
          <a:noFill/>
          <a:ln/>
        </p:spPr>
        <p:txBody>
          <a:bodyPr wrap="square" lIns="0" tIns="0" rIns="0" bIns="0" rtlCol="0" anchor="ctr"/>
          <a:lstStyle/>
          <a:p>
            <a:pPr algn="r" indent="0" marL="0">
              <a:buNone/>
            </a:pPr>
            <a:r>
              <a:rPr lang="en-US" sz="1400" b="1" dirty="0">
                <a:solidFill>
                  <a:srgbClr val="059669"/>
                </a:solidFill>
                <a:latin typeface="Calibri" pitchFamily="34" charset="0"/>
                <a:ea typeface="Calibri" pitchFamily="34" charset="-122"/>
                <a:cs typeface="Calibri" pitchFamily="34" charset="-120"/>
              </a:rPr>
              <a:t>40% · $32,000</a:t>
            </a:r>
            <a:endParaRPr lang="en-US" sz="1400" dirty="0"/>
          </a:p>
        </p:txBody>
      </p:sp>
      <p:sp>
        <p:nvSpPr>
          <p:cNvPr id="13" name="Shape 11"/>
          <p:cNvSpPr/>
          <p:nvPr/>
        </p:nvSpPr>
        <p:spPr>
          <a:xfrm>
            <a:off x="685800" y="4645152"/>
            <a:ext cx="10820095" cy="457200"/>
          </a:xfrm>
          <a:prstGeom prst="roundRect">
            <a:avLst>
              <a:gd name="adj" fmla="val 50000"/>
            </a:avLst>
          </a:prstGeom>
          <a:solidFill>
            <a:srgbClr val="E6EFEA"/>
          </a:solidFill>
          <a:ln/>
        </p:spPr>
      </p:sp>
      <p:sp>
        <p:nvSpPr>
          <p:cNvPr id="14" name="Shape 12"/>
          <p:cNvSpPr/>
          <p:nvPr/>
        </p:nvSpPr>
        <p:spPr>
          <a:xfrm>
            <a:off x="685800" y="4645152"/>
            <a:ext cx="4328038" cy="457200"/>
          </a:xfrm>
          <a:prstGeom prst="roundRect">
            <a:avLst>
              <a:gd name="adj" fmla="val 50000"/>
            </a:avLst>
          </a:prstGeom>
          <a:solidFill>
            <a:srgbClr val="10B981"/>
          </a:solidFill>
          <a:ln/>
          <a:effectLst>
            <a:outerShdw sx="100000" sy="100000" kx="0" ky="0" algn="bl" rotWithShape="0" blurRad="88900" dist="25400" dir="5400000">
              <a:srgbClr val="0B2018">
                <a:alpha val="8000"/>
              </a:srgbClr>
            </a:outerShdw>
          </a:effectLst>
        </p:spPr>
      </p:sp>
      <p:sp>
        <p:nvSpPr>
          <p:cNvPr id="15" name="Shape 13"/>
          <p:cNvSpPr/>
          <p:nvPr/>
        </p:nvSpPr>
        <p:spPr>
          <a:xfrm>
            <a:off x="685800" y="5440680"/>
            <a:ext cx="10820095" cy="868680"/>
          </a:xfrm>
          <a:prstGeom prst="roundRect">
            <a:avLst>
              <a:gd name="adj" fmla="val 9474"/>
            </a:avLst>
          </a:prstGeom>
          <a:solidFill>
            <a:srgbClr val="D6485A"/>
          </a:solidFill>
          <a:ln/>
          <a:effectLst>
            <a:outerShdw sx="100000" sy="100000" kx="0" ky="0" algn="bl" rotWithShape="0" blurRad="114300" dist="38100" dir="5400000">
              <a:srgbClr val="0B2018">
                <a:alpha val="10000"/>
              </a:srgbClr>
            </a:outerShdw>
          </a:effectLst>
        </p:spPr>
      </p:sp>
      <p:sp>
        <p:nvSpPr>
          <p:cNvPr id="16" name="Shape 14"/>
          <p:cNvSpPr/>
          <p:nvPr/>
        </p:nvSpPr>
        <p:spPr>
          <a:xfrm>
            <a:off x="978408" y="5600700"/>
            <a:ext cx="548640" cy="548640"/>
          </a:xfrm>
          <a:prstGeom prst="ellipse">
            <a:avLst/>
          </a:prstGeom>
          <a:solidFill>
            <a:srgbClr val="FFFFFF"/>
          </a:solidFill>
          <a:ln/>
        </p:spPr>
      </p:sp>
      <p:pic>
        <p:nvPicPr>
          <p:cNvPr id="17" name="Image 0" descr="preencoded.png">    </p:cNvPr>
          <p:cNvPicPr>
            <a:picLocks noChangeAspect="1"/>
          </p:cNvPicPr>
          <p:nvPr/>
        </p:nvPicPr>
        <p:blipFill>
          <a:blip r:embed="rId1"/>
          <a:stretch>
            <a:fillRect/>
          </a:stretch>
        </p:blipFill>
        <p:spPr>
          <a:xfrm>
            <a:off x="1115568" y="5737860"/>
            <a:ext cx="274320" cy="274320"/>
          </a:xfrm>
          <a:prstGeom prst="rect">
            <a:avLst/>
          </a:prstGeom>
        </p:spPr>
      </p:pic>
      <p:sp>
        <p:nvSpPr>
          <p:cNvPr id="18" name="Text 15"/>
          <p:cNvSpPr/>
          <p:nvPr/>
        </p:nvSpPr>
        <p:spPr>
          <a:xfrm>
            <a:off x="1691640" y="5440680"/>
            <a:ext cx="9539935" cy="868680"/>
          </a:xfrm>
          <a:prstGeom prst="rect">
            <a:avLst/>
          </a:prstGeom>
          <a:noFill/>
          <a:ln/>
        </p:spPr>
        <p:txBody>
          <a:bodyPr wrap="square" lIns="0" tIns="0" rIns="0" bIns="0" rtlCol="0" anchor="ctr"/>
          <a:lstStyle/>
          <a:p>
            <a:pPr indent="0" marL="0">
              <a:lnSpc>
                <a:spcPct val="104000"/>
              </a:lnSpc>
              <a:buNone/>
            </a:pPr>
            <a:r>
              <a:rPr lang="en-US" sz="1600" b="1" dirty="0">
                <a:solidFill>
                  <a:srgbClr val="FFFFFF"/>
                </a:solidFill>
                <a:latin typeface="Calibri" pitchFamily="34" charset="0"/>
                <a:ea typeface="Calibri" pitchFamily="34" charset="-122"/>
                <a:cs typeface="Calibri" pitchFamily="34" charset="-120"/>
              </a:rPr>
              <a:t>Hoy, los $48,000 del grupo que quiere efectivo tendrían que salir cruzando fronteras.</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7221A"/>
        </a:solidFill>
      </p:bgPr>
    </p:bg>
    <p:spTree>
      <p:nvGrpSpPr>
        <p:cNvPr id="1" name=""/>
        <p:cNvGrpSpPr/>
        <p:nvPr/>
      </p:nvGrpSpPr>
      <p:grpSpPr>
        <a:xfrm>
          <a:off x="0" y="0"/>
          <a:ext cx="0" cy="0"/>
          <a:chOff x="0" y="0"/>
          <a:chExt cx="0" cy="0"/>
        </a:xfrm>
      </p:grpSpPr>
      <p:sp>
        <p:nvSpPr>
          <p:cNvPr id="2" name="Shape 0"/>
          <p:cNvSpPr/>
          <p:nvPr/>
        </p:nvSpPr>
        <p:spPr>
          <a:xfrm>
            <a:off x="-1554480" y="-1463040"/>
            <a:ext cx="4206240" cy="4206240"/>
          </a:xfrm>
          <a:prstGeom prst="ellipse">
            <a:avLst/>
          </a:prstGeom>
          <a:solidFill>
            <a:srgbClr val="0D3528"/>
          </a:solidFill>
          <a:ln/>
        </p:spPr>
      </p:sp>
      <p:sp>
        <p:nvSpPr>
          <p:cNvPr id="3" name="Shape 1"/>
          <p:cNvSpPr/>
          <p:nvPr/>
        </p:nvSpPr>
        <p:spPr>
          <a:xfrm>
            <a:off x="9692640" y="4023360"/>
            <a:ext cx="4389120" cy="4389120"/>
          </a:xfrm>
          <a:prstGeom prst="ellipse">
            <a:avLst/>
          </a:prstGeom>
          <a:solidFill>
            <a:srgbClr val="0D3528"/>
          </a:solidFill>
          <a:ln/>
        </p:spPr>
      </p:sp>
      <p:sp>
        <p:nvSpPr>
          <p:cNvPr id="4" name="Shape 2"/>
          <p:cNvSpPr/>
          <p:nvPr/>
        </p:nvSpPr>
        <p:spPr>
          <a:xfrm>
            <a:off x="5592928" y="1371600"/>
            <a:ext cx="1005840" cy="1005840"/>
          </a:xfrm>
          <a:prstGeom prst="ellipse">
            <a:avLst/>
          </a:prstGeom>
          <a:solidFill>
            <a:srgbClr val="10B981"/>
          </a:solidFill>
          <a:ln/>
        </p:spPr>
      </p:sp>
      <p:pic>
        <p:nvPicPr>
          <p:cNvPr id="5" name="Image 0" descr="preencoded.png">    </p:cNvPr>
          <p:cNvPicPr>
            <a:picLocks noChangeAspect="1"/>
          </p:cNvPicPr>
          <p:nvPr/>
        </p:nvPicPr>
        <p:blipFill>
          <a:blip r:embed="rId1"/>
          <a:stretch>
            <a:fillRect/>
          </a:stretch>
        </p:blipFill>
        <p:spPr>
          <a:xfrm>
            <a:off x="5844388" y="1623060"/>
            <a:ext cx="502920" cy="502920"/>
          </a:xfrm>
          <a:prstGeom prst="rect">
            <a:avLst/>
          </a:prstGeom>
        </p:spPr>
      </p:pic>
      <p:sp>
        <p:nvSpPr>
          <p:cNvPr id="6" name="Text 3"/>
          <p:cNvSpPr/>
          <p:nvPr/>
        </p:nvSpPr>
        <p:spPr>
          <a:xfrm>
            <a:off x="914400" y="2697480"/>
            <a:ext cx="10362895" cy="1828800"/>
          </a:xfrm>
          <a:prstGeom prst="rect">
            <a:avLst/>
          </a:prstGeom>
          <a:noFill/>
          <a:ln/>
        </p:spPr>
        <p:txBody>
          <a:bodyPr wrap="square" lIns="0" tIns="0" rIns="0" bIns="0" rtlCol="0" anchor="t"/>
          <a:lstStyle/>
          <a:p>
            <a:pPr algn="ctr" indent="0" marL="0">
              <a:lnSpc>
                <a:spcPct val="105000"/>
              </a:lnSpc>
              <a:buNone/>
            </a:pPr>
            <a:r>
              <a:rPr lang="en-US" sz="3600" b="1" dirty="0">
                <a:solidFill>
                  <a:srgbClr val="FFFFFF"/>
                </a:solidFill>
                <a:latin typeface="Calibri" pitchFamily="34" charset="0"/>
                <a:ea typeface="Calibri" pitchFamily="34" charset="-122"/>
                <a:cs typeface="Calibri" pitchFamily="34" charset="-120"/>
              </a:rPr>
              <a:t>¿Y si la mayor parte de ese dinero</a:t>
            </a:r>
            <a:endParaRPr lang="en-US" sz="3600" dirty="0"/>
          </a:p>
          <a:p>
            <a:pPr algn="ctr" indent="0" marL="0">
              <a:lnSpc>
                <a:spcPct val="105000"/>
              </a:lnSpc>
              <a:buNone/>
            </a:pPr>
            <a:r>
              <a:rPr lang="en-US" sz="3600" b="1" dirty="0">
                <a:solidFill>
                  <a:srgbClr val="FFFFFF"/>
                </a:solidFill>
                <a:latin typeface="Calibri" pitchFamily="34" charset="0"/>
                <a:ea typeface="Calibri" pitchFamily="34" charset="-122"/>
                <a:cs typeface="Calibri" pitchFamily="34" charset="-120"/>
              </a:rPr>
              <a:t>nunca tuviera que salir del país?</a:t>
            </a:r>
            <a:endParaRPr lang="en-US" sz="3600" dirty="0"/>
          </a:p>
        </p:txBody>
      </p:sp>
      <p:sp>
        <p:nvSpPr>
          <p:cNvPr id="7" name="Text 4"/>
          <p:cNvSpPr/>
          <p:nvPr/>
        </p:nvSpPr>
        <p:spPr>
          <a:xfrm>
            <a:off x="914400" y="4754880"/>
            <a:ext cx="10362895" cy="548640"/>
          </a:xfrm>
          <a:prstGeom prst="rect">
            <a:avLst/>
          </a:prstGeom>
          <a:noFill/>
          <a:ln/>
        </p:spPr>
        <p:txBody>
          <a:bodyPr wrap="square" lIns="0" tIns="0" rIns="0" bIns="0" rtlCol="0" anchor="ctr"/>
          <a:lstStyle/>
          <a:p>
            <a:pPr algn="ctr" indent="0" marL="0">
              <a:buNone/>
            </a:pPr>
            <a:r>
              <a:rPr lang="en-US" sz="1800" dirty="0">
                <a:solidFill>
                  <a:srgbClr val="10B981"/>
                </a:solidFill>
                <a:latin typeface="Calibri" pitchFamily="34" charset="0"/>
                <a:ea typeface="Calibri" pitchFamily="34" charset="-122"/>
                <a:cs typeface="Calibri" pitchFamily="34" charset="-120"/>
              </a:rPr>
              <a:t>La respuesta ya está dentro de tu propia red.</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La idea: la red ya tiene la solución adentro</a:t>
            </a:r>
            <a:endParaRPr lang="en-US" sz="28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Dentro de un mismo equipo y en el mismo país, hay dos miembros que se complementan — aunque no lo sepan:</a:t>
            </a:r>
            <a:endParaRPr lang="en-US" sz="1400" dirty="0"/>
          </a:p>
        </p:txBody>
      </p:sp>
      <p:sp>
        <p:nvSpPr>
          <p:cNvPr id="4" name="Shape 2"/>
          <p:cNvSpPr/>
          <p:nvPr/>
        </p:nvSpPr>
        <p:spPr>
          <a:xfrm>
            <a:off x="685800" y="1874520"/>
            <a:ext cx="4297680" cy="3383280"/>
          </a:xfrm>
          <a:prstGeom prst="roundRect">
            <a:avLst>
              <a:gd name="adj" fmla="val 3243"/>
            </a:avLst>
          </a:prstGeom>
          <a:solidFill>
            <a:srgbClr val="E3F6EE"/>
          </a:solidFill>
          <a:ln/>
          <a:effectLst>
            <a:outerShdw sx="100000" sy="100000" kx="0" ky="0" algn="bl" rotWithShape="0" blurRad="88900" dist="25400" dir="5400000">
              <a:srgbClr val="0B2018">
                <a:alpha val="8000"/>
              </a:srgbClr>
            </a:outerShdw>
          </a:effectLst>
        </p:spPr>
      </p:sp>
      <p:sp>
        <p:nvSpPr>
          <p:cNvPr id="5" name="Shape 3"/>
          <p:cNvSpPr/>
          <p:nvPr/>
        </p:nvSpPr>
        <p:spPr>
          <a:xfrm>
            <a:off x="2331720" y="2240280"/>
            <a:ext cx="1005840" cy="1005840"/>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2553005" y="2461565"/>
            <a:ext cx="563270" cy="563270"/>
          </a:xfrm>
          <a:prstGeom prst="rect">
            <a:avLst/>
          </a:prstGeom>
        </p:spPr>
      </p:pic>
      <p:sp>
        <p:nvSpPr>
          <p:cNvPr id="7" name="Text 4"/>
          <p:cNvSpPr/>
          <p:nvPr/>
        </p:nvSpPr>
        <p:spPr>
          <a:xfrm>
            <a:off x="868680" y="3383280"/>
            <a:ext cx="3931920" cy="411480"/>
          </a:xfrm>
          <a:prstGeom prst="rect">
            <a:avLst/>
          </a:prstGeom>
          <a:noFill/>
          <a:ln/>
        </p:spPr>
        <p:txBody>
          <a:bodyPr wrap="square" lIns="0" tIns="0" rIns="0" bIns="0" rtlCol="0" anchor="t"/>
          <a:lstStyle/>
          <a:p>
            <a:pPr algn="ctr" indent="0" marL="0">
              <a:buNone/>
            </a:pPr>
            <a:r>
              <a:rPr lang="en-US" sz="1800" b="1" dirty="0">
                <a:solidFill>
                  <a:srgbClr val="0B2018"/>
                </a:solidFill>
                <a:latin typeface="Calibri" pitchFamily="34" charset="0"/>
                <a:ea typeface="Calibri" pitchFamily="34" charset="-122"/>
                <a:cs typeface="Calibri" pitchFamily="34" charset="-120"/>
              </a:rPr>
              <a:t>María — Perú</a:t>
            </a:r>
            <a:endParaRPr lang="en-US" sz="1800" dirty="0"/>
          </a:p>
        </p:txBody>
      </p:sp>
      <p:sp>
        <p:nvSpPr>
          <p:cNvPr id="8" name="Shape 5"/>
          <p:cNvSpPr/>
          <p:nvPr/>
        </p:nvSpPr>
        <p:spPr>
          <a:xfrm>
            <a:off x="1783080" y="3813048"/>
            <a:ext cx="2103120" cy="411480"/>
          </a:xfrm>
          <a:prstGeom prst="roundRect">
            <a:avLst>
              <a:gd name="adj" fmla="val 48889"/>
            </a:avLst>
          </a:prstGeom>
          <a:solidFill>
            <a:srgbClr val="10B981"/>
          </a:solidFill>
          <a:ln/>
        </p:spPr>
      </p:sp>
      <p:sp>
        <p:nvSpPr>
          <p:cNvPr id="9" name="Text 6"/>
          <p:cNvSpPr/>
          <p:nvPr/>
        </p:nvSpPr>
        <p:spPr>
          <a:xfrm>
            <a:off x="1783080" y="3813048"/>
            <a:ext cx="2103120" cy="411480"/>
          </a:xfrm>
          <a:prstGeom prst="rect">
            <a:avLst/>
          </a:prstGeom>
          <a:noFill/>
          <a:ln/>
        </p:spPr>
        <p:txBody>
          <a:bodyPr wrap="square" lIns="0" tIns="0" rIns="0" bIns="0" rtlCol="0" anchor="ctr"/>
          <a:lstStyle/>
          <a:p>
            <a:pPr algn="ctr" indent="0" marL="0">
              <a:buNone/>
            </a:pPr>
            <a:r>
              <a:rPr lang="en-US" sz="1250" b="1" dirty="0">
                <a:solidFill>
                  <a:srgbClr val="07221A"/>
                </a:solidFill>
                <a:latin typeface="Calibri" pitchFamily="34" charset="0"/>
                <a:ea typeface="Calibri" pitchFamily="34" charset="-122"/>
                <a:cs typeface="Calibri" pitchFamily="34" charset="-120"/>
              </a:rPr>
              <a:t>Quiere efectivo</a:t>
            </a:r>
            <a:endParaRPr lang="en-US" sz="1250" dirty="0"/>
          </a:p>
        </p:txBody>
      </p:sp>
      <p:sp>
        <p:nvSpPr>
          <p:cNvPr id="10" name="Text 7"/>
          <p:cNvSpPr/>
          <p:nvPr/>
        </p:nvSpPr>
        <p:spPr>
          <a:xfrm>
            <a:off x="1005840" y="4389120"/>
            <a:ext cx="3657600" cy="731520"/>
          </a:xfrm>
          <a:prstGeom prst="rect">
            <a:avLst/>
          </a:prstGeom>
          <a:noFill/>
          <a:ln/>
        </p:spPr>
        <p:txBody>
          <a:bodyPr wrap="square" lIns="0" tIns="0" rIns="0" bIns="0" rtlCol="0" anchor="t"/>
          <a:lstStyle/>
          <a:p>
            <a:pPr algn="ctr" indent="0" marL="0">
              <a:lnSpc>
                <a:spcPct val="108000"/>
              </a:lnSpc>
              <a:buNone/>
            </a:pPr>
            <a:r>
              <a:rPr lang="en-US" sz="1250" dirty="0">
                <a:solidFill>
                  <a:srgbClr val="2F5F4F"/>
                </a:solidFill>
                <a:latin typeface="Calibri" pitchFamily="34" charset="0"/>
                <a:ea typeface="Calibri" pitchFamily="34" charset="-122"/>
                <a:cs typeface="Calibri" pitchFamily="34" charset="-120"/>
              </a:rPr>
              <a:t>Ganó $500 de saldo en comisiones, pero necesita el dinero en mano.</a:t>
            </a:r>
            <a:endParaRPr lang="en-US" sz="1250" dirty="0"/>
          </a:p>
        </p:txBody>
      </p:sp>
      <p:sp>
        <p:nvSpPr>
          <p:cNvPr id="11" name="Shape 8"/>
          <p:cNvSpPr/>
          <p:nvPr/>
        </p:nvSpPr>
        <p:spPr>
          <a:xfrm>
            <a:off x="7208215" y="1874520"/>
            <a:ext cx="4297680" cy="3383280"/>
          </a:xfrm>
          <a:prstGeom prst="roundRect">
            <a:avLst>
              <a:gd name="adj" fmla="val 3243"/>
            </a:avLst>
          </a:prstGeom>
          <a:solidFill>
            <a:srgbClr val="E3F6EE"/>
          </a:solidFill>
          <a:ln/>
          <a:effectLst>
            <a:outerShdw sx="100000" sy="100000" kx="0" ky="0" algn="bl" rotWithShape="0" blurRad="88900" dist="25400" dir="5400000">
              <a:srgbClr val="0B2018">
                <a:alpha val="8000"/>
              </a:srgbClr>
            </a:outerShdw>
          </a:effectLst>
        </p:spPr>
      </p:sp>
      <p:sp>
        <p:nvSpPr>
          <p:cNvPr id="12" name="Shape 9"/>
          <p:cNvSpPr/>
          <p:nvPr/>
        </p:nvSpPr>
        <p:spPr>
          <a:xfrm>
            <a:off x="8854135" y="2240280"/>
            <a:ext cx="1005840" cy="1005840"/>
          </a:xfrm>
          <a:prstGeom prst="ellipse">
            <a:avLst/>
          </a:prstGeom>
          <a:solidFill>
            <a:srgbClr val="FFFFFF"/>
          </a:solidFill>
          <a:ln/>
        </p:spPr>
      </p:sp>
      <p:pic>
        <p:nvPicPr>
          <p:cNvPr id="13" name="Image 1" descr="preencoded.png">    </p:cNvPr>
          <p:cNvPicPr>
            <a:picLocks noChangeAspect="1"/>
          </p:cNvPicPr>
          <p:nvPr/>
        </p:nvPicPr>
        <p:blipFill>
          <a:blip r:embed="rId2"/>
          <a:stretch>
            <a:fillRect/>
          </a:stretch>
        </p:blipFill>
        <p:spPr>
          <a:xfrm>
            <a:off x="9075420" y="2461565"/>
            <a:ext cx="563270" cy="563270"/>
          </a:xfrm>
          <a:prstGeom prst="rect">
            <a:avLst/>
          </a:prstGeom>
        </p:spPr>
      </p:pic>
      <p:sp>
        <p:nvSpPr>
          <p:cNvPr id="14" name="Text 10"/>
          <p:cNvSpPr/>
          <p:nvPr/>
        </p:nvSpPr>
        <p:spPr>
          <a:xfrm>
            <a:off x="7391095" y="3383280"/>
            <a:ext cx="3931920" cy="411480"/>
          </a:xfrm>
          <a:prstGeom prst="rect">
            <a:avLst/>
          </a:prstGeom>
          <a:noFill/>
          <a:ln/>
        </p:spPr>
        <p:txBody>
          <a:bodyPr wrap="square" lIns="0" tIns="0" rIns="0" bIns="0" rtlCol="0" anchor="t"/>
          <a:lstStyle/>
          <a:p>
            <a:pPr algn="ctr" indent="0" marL="0">
              <a:buNone/>
            </a:pPr>
            <a:r>
              <a:rPr lang="en-US" sz="1800" b="1" dirty="0">
                <a:solidFill>
                  <a:srgbClr val="0B2018"/>
                </a:solidFill>
                <a:latin typeface="Calibri" pitchFamily="34" charset="0"/>
                <a:ea typeface="Calibri" pitchFamily="34" charset="-122"/>
                <a:cs typeface="Calibri" pitchFamily="34" charset="-120"/>
              </a:rPr>
              <a:t>Carlos — Perú</a:t>
            </a:r>
            <a:endParaRPr lang="en-US" sz="1800" dirty="0"/>
          </a:p>
        </p:txBody>
      </p:sp>
      <p:sp>
        <p:nvSpPr>
          <p:cNvPr id="15" name="Shape 11"/>
          <p:cNvSpPr/>
          <p:nvPr/>
        </p:nvSpPr>
        <p:spPr>
          <a:xfrm>
            <a:off x="8305495" y="3813048"/>
            <a:ext cx="2103120" cy="411480"/>
          </a:xfrm>
          <a:prstGeom prst="roundRect">
            <a:avLst>
              <a:gd name="adj" fmla="val 48889"/>
            </a:avLst>
          </a:prstGeom>
          <a:solidFill>
            <a:srgbClr val="10B981"/>
          </a:solidFill>
          <a:ln/>
        </p:spPr>
      </p:sp>
      <p:sp>
        <p:nvSpPr>
          <p:cNvPr id="16" name="Text 12"/>
          <p:cNvSpPr/>
          <p:nvPr/>
        </p:nvSpPr>
        <p:spPr>
          <a:xfrm>
            <a:off x="8305495" y="3813048"/>
            <a:ext cx="2103120" cy="411480"/>
          </a:xfrm>
          <a:prstGeom prst="rect">
            <a:avLst/>
          </a:prstGeom>
          <a:noFill/>
          <a:ln/>
        </p:spPr>
        <p:txBody>
          <a:bodyPr wrap="square" lIns="0" tIns="0" rIns="0" bIns="0" rtlCol="0" anchor="ctr"/>
          <a:lstStyle/>
          <a:p>
            <a:pPr algn="ctr" indent="0" marL="0">
              <a:buNone/>
            </a:pPr>
            <a:r>
              <a:rPr lang="en-US" sz="1250" b="1" dirty="0">
                <a:solidFill>
                  <a:srgbClr val="07221A"/>
                </a:solidFill>
                <a:latin typeface="Calibri" pitchFamily="34" charset="0"/>
                <a:ea typeface="Calibri" pitchFamily="34" charset="-122"/>
                <a:cs typeface="Calibri" pitchFamily="34" charset="-120"/>
              </a:rPr>
              <a:t>Quiere producto</a:t>
            </a:r>
            <a:endParaRPr lang="en-US" sz="1250" dirty="0"/>
          </a:p>
        </p:txBody>
      </p:sp>
      <p:sp>
        <p:nvSpPr>
          <p:cNvPr id="17" name="Text 13"/>
          <p:cNvSpPr/>
          <p:nvPr/>
        </p:nvSpPr>
        <p:spPr>
          <a:xfrm>
            <a:off x="7528255" y="4389120"/>
            <a:ext cx="3657600" cy="731520"/>
          </a:xfrm>
          <a:prstGeom prst="rect">
            <a:avLst/>
          </a:prstGeom>
          <a:noFill/>
          <a:ln/>
        </p:spPr>
        <p:txBody>
          <a:bodyPr wrap="square" lIns="0" tIns="0" rIns="0" bIns="0" rtlCol="0" anchor="t"/>
          <a:lstStyle/>
          <a:p>
            <a:pPr algn="ctr" indent="0" marL="0">
              <a:lnSpc>
                <a:spcPct val="108000"/>
              </a:lnSpc>
              <a:buNone/>
            </a:pPr>
            <a:r>
              <a:rPr lang="en-US" sz="1250" dirty="0">
                <a:solidFill>
                  <a:srgbClr val="2F5F4F"/>
                </a:solidFill>
                <a:latin typeface="Calibri" pitchFamily="34" charset="0"/>
                <a:ea typeface="Calibri" pitchFamily="34" charset="-122"/>
                <a:cs typeface="Calibri" pitchFamily="34" charset="-120"/>
              </a:rPr>
              <a:t>Es del equipo de María, en Perú. Va a comprar $500 en productos y los pagaría en efectivo.</a:t>
            </a:r>
            <a:endParaRPr lang="en-US" sz="1250" dirty="0"/>
          </a:p>
        </p:txBody>
      </p:sp>
      <p:sp>
        <p:nvSpPr>
          <p:cNvPr id="18" name="Shape 14"/>
          <p:cNvSpPr/>
          <p:nvPr/>
        </p:nvSpPr>
        <p:spPr>
          <a:xfrm>
            <a:off x="5592928" y="2788920"/>
            <a:ext cx="1005840" cy="1005840"/>
          </a:xfrm>
          <a:prstGeom prst="ellipse">
            <a:avLst/>
          </a:prstGeom>
          <a:solidFill>
            <a:srgbClr val="059669"/>
          </a:solidFill>
          <a:ln/>
        </p:spPr>
      </p:sp>
      <p:pic>
        <p:nvPicPr>
          <p:cNvPr id="19" name="Image 2" descr="preencoded.png">    </p:cNvPr>
          <p:cNvPicPr>
            <a:picLocks noChangeAspect="1"/>
          </p:cNvPicPr>
          <p:nvPr/>
        </p:nvPicPr>
        <p:blipFill>
          <a:blip r:embed="rId3"/>
          <a:stretch>
            <a:fillRect/>
          </a:stretch>
        </p:blipFill>
        <p:spPr>
          <a:xfrm>
            <a:off x="5844388" y="3040380"/>
            <a:ext cx="502920" cy="502920"/>
          </a:xfrm>
          <a:prstGeom prst="rect">
            <a:avLst/>
          </a:prstGeom>
        </p:spPr>
      </p:pic>
      <p:sp>
        <p:nvSpPr>
          <p:cNvPr id="20" name="Text 15"/>
          <p:cNvSpPr/>
          <p:nvPr/>
        </p:nvSpPr>
        <p:spPr>
          <a:xfrm>
            <a:off x="5166360" y="3886200"/>
            <a:ext cx="1858975" cy="640080"/>
          </a:xfrm>
          <a:prstGeom prst="rect">
            <a:avLst/>
          </a:prstGeom>
          <a:noFill/>
          <a:ln/>
        </p:spPr>
        <p:txBody>
          <a:bodyPr wrap="square" lIns="0" tIns="0" rIns="0" bIns="0" rtlCol="0" anchor="t"/>
          <a:lstStyle/>
          <a:p>
            <a:pPr algn="ctr" indent="0" marL="0">
              <a:lnSpc>
                <a:spcPct val="100000"/>
              </a:lnSpc>
              <a:buNone/>
            </a:pPr>
            <a:r>
              <a:rPr lang="en-US" sz="1400" b="1" dirty="0">
                <a:solidFill>
                  <a:srgbClr val="047857"/>
                </a:solidFill>
                <a:latin typeface="Calibri" pitchFamily="34" charset="0"/>
                <a:ea typeface="Calibri" pitchFamily="34" charset="-122"/>
                <a:cs typeface="Calibri" pitchFamily="34" charset="-120"/>
              </a:rPr>
              <a:t>Se necesitan</a:t>
            </a:r>
            <a:endParaRPr lang="en-US" sz="1400" dirty="0"/>
          </a:p>
          <a:p>
            <a:pPr algn="ctr" indent="0" marL="0">
              <a:lnSpc>
                <a:spcPct val="100000"/>
              </a:lnSpc>
              <a:buNone/>
            </a:pPr>
            <a:r>
              <a:rPr lang="en-US" sz="1400" b="1" dirty="0">
                <a:solidFill>
                  <a:srgbClr val="047857"/>
                </a:solidFill>
                <a:latin typeface="Calibri" pitchFamily="34" charset="0"/>
                <a:ea typeface="Calibri" pitchFamily="34" charset="-122"/>
                <a:cs typeface="Calibri" pitchFamily="34" charset="-120"/>
              </a:rPr>
              <a:t>y están en el mismo lugar</a:t>
            </a:r>
            <a:endParaRPr lang="en-US" sz="1400" dirty="0"/>
          </a:p>
        </p:txBody>
      </p:sp>
      <p:sp>
        <p:nvSpPr>
          <p:cNvPr id="21" name="Shape 16"/>
          <p:cNvSpPr/>
          <p:nvPr/>
        </p:nvSpPr>
        <p:spPr>
          <a:xfrm>
            <a:off x="685800" y="5532120"/>
            <a:ext cx="10820095" cy="868680"/>
          </a:xfrm>
          <a:prstGeom prst="roundRect">
            <a:avLst>
              <a:gd name="adj" fmla="val 9474"/>
            </a:avLst>
          </a:prstGeom>
          <a:solidFill>
            <a:srgbClr val="07221A"/>
          </a:solidFill>
          <a:ln/>
          <a:effectLst>
            <a:outerShdw sx="100000" sy="100000" kx="0" ky="0" algn="bl" rotWithShape="0" blurRad="114300" dist="38100" dir="5400000">
              <a:srgbClr val="0B2018">
                <a:alpha val="10000"/>
              </a:srgbClr>
            </a:outerShdw>
          </a:effectLst>
        </p:spPr>
      </p:sp>
      <p:sp>
        <p:nvSpPr>
          <p:cNvPr id="22" name="Shape 17"/>
          <p:cNvSpPr/>
          <p:nvPr/>
        </p:nvSpPr>
        <p:spPr>
          <a:xfrm>
            <a:off x="978408" y="5692140"/>
            <a:ext cx="548640" cy="548640"/>
          </a:xfrm>
          <a:prstGeom prst="ellipse">
            <a:avLst/>
          </a:prstGeom>
          <a:solidFill>
            <a:srgbClr val="10B981"/>
          </a:solidFill>
          <a:ln/>
        </p:spPr>
      </p:sp>
      <p:pic>
        <p:nvPicPr>
          <p:cNvPr id="23" name="Image 3" descr="preencoded.png">    </p:cNvPr>
          <p:cNvPicPr>
            <a:picLocks noChangeAspect="1"/>
          </p:cNvPicPr>
          <p:nvPr/>
        </p:nvPicPr>
        <p:blipFill>
          <a:blip r:embed="rId4"/>
          <a:stretch>
            <a:fillRect/>
          </a:stretch>
        </p:blipFill>
        <p:spPr>
          <a:xfrm>
            <a:off x="1115568" y="5829300"/>
            <a:ext cx="274320" cy="274320"/>
          </a:xfrm>
          <a:prstGeom prst="rect">
            <a:avLst/>
          </a:prstGeom>
        </p:spPr>
      </p:pic>
      <p:sp>
        <p:nvSpPr>
          <p:cNvPr id="24" name="Text 18"/>
          <p:cNvSpPr/>
          <p:nvPr/>
        </p:nvSpPr>
        <p:spPr>
          <a:xfrm>
            <a:off x="1691640" y="5532120"/>
            <a:ext cx="9539935" cy="868680"/>
          </a:xfrm>
          <a:prstGeom prst="rect">
            <a:avLst/>
          </a:prstGeom>
          <a:noFill/>
          <a:ln/>
        </p:spPr>
        <p:txBody>
          <a:bodyPr wrap="square" lIns="0" tIns="0" rIns="0" bIns="0" rtlCol="0" anchor="ctr"/>
          <a:lstStyle/>
          <a:p>
            <a:pPr indent="0" marL="0">
              <a:lnSpc>
                <a:spcPct val="104000"/>
              </a:lnSpc>
              <a:buNone/>
            </a:pPr>
            <a:r>
              <a:rPr lang="en-US" sz="1550" b="1" dirty="0">
                <a:solidFill>
                  <a:srgbClr val="FFFFFF"/>
                </a:solidFill>
                <a:latin typeface="Calibri" pitchFamily="34" charset="0"/>
                <a:ea typeface="Calibri" pitchFamily="34" charset="-122"/>
                <a:cs typeface="Calibri" pitchFamily="34" charset="-120"/>
              </a:rPr>
              <a:t>Se emparejan localmente: María le transfiere su saldo a Carlos, y Carlos le entrega el efectivo ahí mismo, en Perú. Nada cruza fronteras.</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Paso 1 en acción: el emparejamiento local</a:t>
            </a:r>
            <a:endParaRPr lang="en-US" sz="2800" dirty="0"/>
          </a:p>
        </p:txBody>
      </p:sp>
      <p:sp>
        <p:nvSpPr>
          <p:cNvPr id="3" name="Text 1"/>
          <p:cNvSpPr/>
          <p:nvPr/>
        </p:nvSpPr>
        <p:spPr>
          <a:xfrm>
            <a:off x="685800" y="1298448"/>
            <a:ext cx="10820095" cy="365760"/>
          </a:xfrm>
          <a:prstGeom prst="rect">
            <a:avLst/>
          </a:prstGeom>
          <a:noFill/>
          <a:ln/>
        </p:spPr>
        <p:txBody>
          <a:bodyPr wrap="square" lIns="0" tIns="0" rIns="0" bIns="0" rtlCol="0" anchor="ctr"/>
          <a:lstStyle/>
          <a:p>
            <a:pPr indent="0" marL="0">
              <a:buNone/>
            </a:pPr>
            <a:r>
              <a:rPr lang="en-US" sz="1400" dirty="0">
                <a:solidFill>
                  <a:srgbClr val="5F6E68"/>
                </a:solidFill>
                <a:latin typeface="Calibri" pitchFamily="34" charset="0"/>
                <a:ea typeface="Calibri" pitchFamily="34" charset="-122"/>
                <a:cs typeface="Calibri" pitchFamily="34" charset="-120"/>
              </a:rPr>
              <a:t>María y Carlos, del mismo equipo en Perú, se emparejan dentro de la billetera:</a:t>
            </a:r>
            <a:endParaRPr lang="en-US" sz="1400" dirty="0"/>
          </a:p>
        </p:txBody>
      </p:sp>
      <p:sp>
        <p:nvSpPr>
          <p:cNvPr id="4" name="Shape 2"/>
          <p:cNvSpPr/>
          <p:nvPr/>
        </p:nvSpPr>
        <p:spPr>
          <a:xfrm>
            <a:off x="685800" y="1874520"/>
            <a:ext cx="2542032" cy="274320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5" name="Shape 3"/>
          <p:cNvSpPr/>
          <p:nvPr/>
        </p:nvSpPr>
        <p:spPr>
          <a:xfrm>
            <a:off x="1572768" y="2240280"/>
            <a:ext cx="768096" cy="768096"/>
          </a:xfrm>
          <a:prstGeom prst="ellipse">
            <a:avLst/>
          </a:prstGeom>
          <a:solidFill>
            <a:srgbClr val="FFFFFF"/>
          </a:solidFill>
          <a:ln/>
        </p:spPr>
      </p:sp>
      <p:pic>
        <p:nvPicPr>
          <p:cNvPr id="6" name="Image 0" descr="preencoded.png">    </p:cNvPr>
          <p:cNvPicPr>
            <a:picLocks noChangeAspect="1"/>
          </p:cNvPicPr>
          <p:nvPr/>
        </p:nvPicPr>
        <p:blipFill>
          <a:blip r:embed="rId1"/>
          <a:stretch>
            <a:fillRect/>
          </a:stretch>
        </p:blipFill>
        <p:spPr>
          <a:xfrm>
            <a:off x="1764792" y="2432304"/>
            <a:ext cx="384048" cy="384048"/>
          </a:xfrm>
          <a:prstGeom prst="rect">
            <a:avLst/>
          </a:prstGeom>
        </p:spPr>
      </p:pic>
      <p:sp>
        <p:nvSpPr>
          <p:cNvPr id="7" name="Text 4"/>
          <p:cNvSpPr/>
          <p:nvPr/>
        </p:nvSpPr>
        <p:spPr>
          <a:xfrm>
            <a:off x="850392" y="205740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1</a:t>
            </a:r>
            <a:endParaRPr lang="en-US" sz="1700" dirty="0"/>
          </a:p>
        </p:txBody>
      </p:sp>
      <p:sp>
        <p:nvSpPr>
          <p:cNvPr id="8" name="Text 5"/>
          <p:cNvSpPr/>
          <p:nvPr/>
        </p:nvSpPr>
        <p:spPr>
          <a:xfrm>
            <a:off x="850392" y="3200400"/>
            <a:ext cx="2212848" cy="685800"/>
          </a:xfrm>
          <a:prstGeom prst="rect">
            <a:avLst/>
          </a:prstGeom>
          <a:noFill/>
          <a:ln/>
        </p:spPr>
        <p:txBody>
          <a:bodyPr wrap="square" lIns="0" tIns="0" rIns="0" bIns="0" rtlCol="0" anchor="t"/>
          <a:lstStyle/>
          <a:p>
            <a:pPr algn="ctr" indent="0" marL="0">
              <a:buNone/>
            </a:pPr>
            <a:r>
              <a:rPr lang="en-US" sz="1400" b="1" dirty="0">
                <a:solidFill>
                  <a:srgbClr val="0B2018"/>
                </a:solidFill>
                <a:latin typeface="Calibri" pitchFamily="34" charset="0"/>
                <a:ea typeface="Calibri" pitchFamily="34" charset="-122"/>
                <a:cs typeface="Calibri" pitchFamily="34" charset="-120"/>
              </a:rPr>
              <a:t>María transfiere su saldo</a:t>
            </a:r>
            <a:endParaRPr lang="en-US" sz="1400" dirty="0"/>
          </a:p>
        </p:txBody>
      </p:sp>
      <p:sp>
        <p:nvSpPr>
          <p:cNvPr id="9" name="Text 6"/>
          <p:cNvSpPr/>
          <p:nvPr/>
        </p:nvSpPr>
        <p:spPr>
          <a:xfrm>
            <a:off x="868680" y="3813048"/>
            <a:ext cx="2176272" cy="731520"/>
          </a:xfrm>
          <a:prstGeom prst="rect">
            <a:avLst/>
          </a:prstGeom>
          <a:noFill/>
          <a:ln/>
        </p:spPr>
        <p:txBody>
          <a:bodyPr wrap="square" lIns="0" tIns="0" rIns="0" bIns="0" rtlCol="0" anchor="t"/>
          <a:lstStyle/>
          <a:p>
            <a:pPr algn="ctr" indent="0" marL="0">
              <a:lnSpc>
                <a:spcPct val="104000"/>
              </a:lnSpc>
              <a:buNone/>
            </a:pPr>
            <a:r>
              <a:rPr lang="en-US" sz="1050" dirty="0">
                <a:solidFill>
                  <a:srgbClr val="3E6B5B"/>
                </a:solidFill>
                <a:latin typeface="Calibri" pitchFamily="34" charset="0"/>
                <a:ea typeface="Calibri" pitchFamily="34" charset="-122"/>
                <a:cs typeface="Calibri" pitchFamily="34" charset="-120"/>
              </a:rPr>
              <a:t>Le pasa sus $500 a Carlos por la billetera, en segundos.</a:t>
            </a:r>
            <a:endParaRPr lang="en-US" sz="1050" dirty="0"/>
          </a:p>
        </p:txBody>
      </p:sp>
      <p:sp>
        <p:nvSpPr>
          <p:cNvPr id="10" name="Text 7"/>
          <p:cNvSpPr/>
          <p:nvPr/>
        </p:nvSpPr>
        <p:spPr>
          <a:xfrm>
            <a:off x="3209544" y="288036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11" name="Shape 8"/>
          <p:cNvSpPr/>
          <p:nvPr/>
        </p:nvSpPr>
        <p:spPr>
          <a:xfrm>
            <a:off x="3538728" y="1874520"/>
            <a:ext cx="2542032" cy="274320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12" name="Shape 9"/>
          <p:cNvSpPr/>
          <p:nvPr/>
        </p:nvSpPr>
        <p:spPr>
          <a:xfrm>
            <a:off x="4425696" y="2240280"/>
            <a:ext cx="768096" cy="768096"/>
          </a:xfrm>
          <a:prstGeom prst="ellipse">
            <a:avLst/>
          </a:prstGeom>
          <a:solidFill>
            <a:srgbClr val="FFFFFF"/>
          </a:solidFill>
          <a:ln/>
        </p:spPr>
      </p:sp>
      <p:pic>
        <p:nvPicPr>
          <p:cNvPr id="13" name="Image 1" descr="preencoded.png">    </p:cNvPr>
          <p:cNvPicPr>
            <a:picLocks noChangeAspect="1"/>
          </p:cNvPicPr>
          <p:nvPr/>
        </p:nvPicPr>
        <p:blipFill>
          <a:blip r:embed="rId2"/>
          <a:stretch>
            <a:fillRect/>
          </a:stretch>
        </p:blipFill>
        <p:spPr>
          <a:xfrm>
            <a:off x="4617720" y="2432304"/>
            <a:ext cx="384048" cy="384048"/>
          </a:xfrm>
          <a:prstGeom prst="rect">
            <a:avLst/>
          </a:prstGeom>
        </p:spPr>
      </p:pic>
      <p:sp>
        <p:nvSpPr>
          <p:cNvPr id="14" name="Text 10"/>
          <p:cNvSpPr/>
          <p:nvPr/>
        </p:nvSpPr>
        <p:spPr>
          <a:xfrm>
            <a:off x="3703320" y="205740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2</a:t>
            </a:r>
            <a:endParaRPr lang="en-US" sz="1700" dirty="0"/>
          </a:p>
        </p:txBody>
      </p:sp>
      <p:sp>
        <p:nvSpPr>
          <p:cNvPr id="15" name="Text 11"/>
          <p:cNvSpPr/>
          <p:nvPr/>
        </p:nvSpPr>
        <p:spPr>
          <a:xfrm>
            <a:off x="3703320" y="3200400"/>
            <a:ext cx="2212848" cy="685800"/>
          </a:xfrm>
          <a:prstGeom prst="rect">
            <a:avLst/>
          </a:prstGeom>
          <a:noFill/>
          <a:ln/>
        </p:spPr>
        <p:txBody>
          <a:bodyPr wrap="square" lIns="0" tIns="0" rIns="0" bIns="0" rtlCol="0" anchor="t"/>
          <a:lstStyle/>
          <a:p>
            <a:pPr algn="ctr" indent="0" marL="0">
              <a:buNone/>
            </a:pPr>
            <a:r>
              <a:rPr lang="en-US" sz="1400" b="1" dirty="0">
                <a:solidFill>
                  <a:srgbClr val="0B2018"/>
                </a:solidFill>
                <a:latin typeface="Calibri" pitchFamily="34" charset="0"/>
                <a:ea typeface="Calibri" pitchFamily="34" charset="-122"/>
                <a:cs typeface="Calibri" pitchFamily="34" charset="-120"/>
              </a:rPr>
              <a:t>Carlos compra en NBN</a:t>
            </a:r>
            <a:endParaRPr lang="en-US" sz="1400" dirty="0"/>
          </a:p>
        </p:txBody>
      </p:sp>
      <p:sp>
        <p:nvSpPr>
          <p:cNvPr id="16" name="Text 12"/>
          <p:cNvSpPr/>
          <p:nvPr/>
        </p:nvSpPr>
        <p:spPr>
          <a:xfrm>
            <a:off x="3721608" y="3813048"/>
            <a:ext cx="2176272" cy="731520"/>
          </a:xfrm>
          <a:prstGeom prst="rect">
            <a:avLst/>
          </a:prstGeom>
          <a:noFill/>
          <a:ln/>
        </p:spPr>
        <p:txBody>
          <a:bodyPr wrap="square" lIns="0" tIns="0" rIns="0" bIns="0" rtlCol="0" anchor="t"/>
          <a:lstStyle/>
          <a:p>
            <a:pPr algn="ctr" indent="0" marL="0">
              <a:lnSpc>
                <a:spcPct val="104000"/>
              </a:lnSpc>
              <a:buNone/>
            </a:pPr>
            <a:r>
              <a:rPr lang="en-US" sz="1050" dirty="0">
                <a:solidFill>
                  <a:srgbClr val="3E6B5B"/>
                </a:solidFill>
                <a:latin typeface="Calibri" pitchFamily="34" charset="0"/>
                <a:ea typeface="Calibri" pitchFamily="34" charset="-122"/>
                <a:cs typeface="Calibri" pitchFamily="34" charset="-120"/>
              </a:rPr>
              <a:t>Recibe el saldo y lo usa para comprar sus productos.</a:t>
            </a:r>
            <a:endParaRPr lang="en-US" sz="1050" dirty="0"/>
          </a:p>
        </p:txBody>
      </p:sp>
      <p:sp>
        <p:nvSpPr>
          <p:cNvPr id="17" name="Text 13"/>
          <p:cNvSpPr/>
          <p:nvPr/>
        </p:nvSpPr>
        <p:spPr>
          <a:xfrm>
            <a:off x="6062472" y="288036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18" name="Shape 14"/>
          <p:cNvSpPr/>
          <p:nvPr/>
        </p:nvSpPr>
        <p:spPr>
          <a:xfrm>
            <a:off x="6391656" y="1874520"/>
            <a:ext cx="2542032" cy="2743200"/>
          </a:xfrm>
          <a:prstGeom prst="roundRect">
            <a:avLst>
              <a:gd name="adj" fmla="val 3597"/>
            </a:avLst>
          </a:prstGeom>
          <a:solidFill>
            <a:srgbClr val="E3F6EE"/>
          </a:solidFill>
          <a:ln/>
          <a:effectLst>
            <a:outerShdw sx="100000" sy="100000" kx="0" ky="0" algn="bl" rotWithShape="0" blurRad="88900" dist="25400" dir="5400000">
              <a:srgbClr val="0B2018">
                <a:alpha val="8000"/>
              </a:srgbClr>
            </a:outerShdw>
          </a:effectLst>
        </p:spPr>
      </p:sp>
      <p:sp>
        <p:nvSpPr>
          <p:cNvPr id="19" name="Shape 15"/>
          <p:cNvSpPr/>
          <p:nvPr/>
        </p:nvSpPr>
        <p:spPr>
          <a:xfrm>
            <a:off x="7278624" y="2240280"/>
            <a:ext cx="768096" cy="768096"/>
          </a:xfrm>
          <a:prstGeom prst="ellipse">
            <a:avLst/>
          </a:prstGeom>
          <a:solidFill>
            <a:srgbClr val="FFFFFF"/>
          </a:solidFill>
          <a:ln/>
        </p:spPr>
      </p:sp>
      <p:pic>
        <p:nvPicPr>
          <p:cNvPr id="20" name="Image 2" descr="preencoded.png">    </p:cNvPr>
          <p:cNvPicPr>
            <a:picLocks noChangeAspect="1"/>
          </p:cNvPicPr>
          <p:nvPr/>
        </p:nvPicPr>
        <p:blipFill>
          <a:blip r:embed="rId3"/>
          <a:stretch>
            <a:fillRect/>
          </a:stretch>
        </p:blipFill>
        <p:spPr>
          <a:xfrm>
            <a:off x="7470648" y="2432304"/>
            <a:ext cx="384048" cy="384048"/>
          </a:xfrm>
          <a:prstGeom prst="rect">
            <a:avLst/>
          </a:prstGeom>
        </p:spPr>
      </p:pic>
      <p:sp>
        <p:nvSpPr>
          <p:cNvPr id="21" name="Text 16"/>
          <p:cNvSpPr/>
          <p:nvPr/>
        </p:nvSpPr>
        <p:spPr>
          <a:xfrm>
            <a:off x="6556248" y="2057400"/>
            <a:ext cx="457200" cy="457200"/>
          </a:xfrm>
          <a:prstGeom prst="rect">
            <a:avLst/>
          </a:prstGeom>
          <a:noFill/>
          <a:ln/>
        </p:spPr>
        <p:txBody>
          <a:bodyPr wrap="square" lIns="0" tIns="0" rIns="0" bIns="0" rtlCol="0" anchor="ctr"/>
          <a:lstStyle/>
          <a:p>
            <a:pPr indent="0" marL="0">
              <a:buNone/>
            </a:pPr>
            <a:r>
              <a:rPr lang="en-US" sz="1700" b="1" dirty="0">
                <a:solidFill>
                  <a:srgbClr val="059669"/>
                </a:solidFill>
                <a:latin typeface="Calibri" pitchFamily="34" charset="0"/>
                <a:ea typeface="Calibri" pitchFamily="34" charset="-122"/>
                <a:cs typeface="Calibri" pitchFamily="34" charset="-120"/>
              </a:rPr>
              <a:t>3</a:t>
            </a:r>
            <a:endParaRPr lang="en-US" sz="1700" dirty="0"/>
          </a:p>
        </p:txBody>
      </p:sp>
      <p:sp>
        <p:nvSpPr>
          <p:cNvPr id="22" name="Text 17"/>
          <p:cNvSpPr/>
          <p:nvPr/>
        </p:nvSpPr>
        <p:spPr>
          <a:xfrm>
            <a:off x="6556248" y="3200400"/>
            <a:ext cx="2212848" cy="685800"/>
          </a:xfrm>
          <a:prstGeom prst="rect">
            <a:avLst/>
          </a:prstGeom>
          <a:noFill/>
          <a:ln/>
        </p:spPr>
        <p:txBody>
          <a:bodyPr wrap="square" lIns="0" tIns="0" rIns="0" bIns="0" rtlCol="0" anchor="t"/>
          <a:lstStyle/>
          <a:p>
            <a:pPr algn="ctr" indent="0" marL="0">
              <a:buNone/>
            </a:pPr>
            <a:r>
              <a:rPr lang="en-US" sz="1400" b="1" dirty="0">
                <a:solidFill>
                  <a:srgbClr val="0B2018"/>
                </a:solidFill>
                <a:latin typeface="Calibri" pitchFamily="34" charset="0"/>
                <a:ea typeface="Calibri" pitchFamily="34" charset="-122"/>
                <a:cs typeface="Calibri" pitchFamily="34" charset="-120"/>
              </a:rPr>
              <a:t>Carlos le da el efectivo</a:t>
            </a:r>
            <a:endParaRPr lang="en-US" sz="1400" dirty="0"/>
          </a:p>
        </p:txBody>
      </p:sp>
      <p:sp>
        <p:nvSpPr>
          <p:cNvPr id="23" name="Text 18"/>
          <p:cNvSpPr/>
          <p:nvPr/>
        </p:nvSpPr>
        <p:spPr>
          <a:xfrm>
            <a:off x="6574536" y="3813048"/>
            <a:ext cx="2176272" cy="731520"/>
          </a:xfrm>
          <a:prstGeom prst="rect">
            <a:avLst/>
          </a:prstGeom>
          <a:noFill/>
          <a:ln/>
        </p:spPr>
        <p:txBody>
          <a:bodyPr wrap="square" lIns="0" tIns="0" rIns="0" bIns="0" rtlCol="0" anchor="t"/>
          <a:lstStyle/>
          <a:p>
            <a:pPr algn="ctr" indent="0" marL="0">
              <a:lnSpc>
                <a:spcPct val="104000"/>
              </a:lnSpc>
              <a:buNone/>
            </a:pPr>
            <a:r>
              <a:rPr lang="en-US" sz="1050" dirty="0">
                <a:solidFill>
                  <a:srgbClr val="3E6B5B"/>
                </a:solidFill>
                <a:latin typeface="Calibri" pitchFamily="34" charset="0"/>
                <a:ea typeface="Calibri" pitchFamily="34" charset="-122"/>
                <a:cs typeface="Calibri" pitchFamily="34" charset="-120"/>
              </a:rPr>
              <a:t>Le entrega a María los $500 en mano, ahí en Perú — los que igual iba a gastar.</a:t>
            </a:r>
            <a:endParaRPr lang="en-US" sz="1050" dirty="0"/>
          </a:p>
        </p:txBody>
      </p:sp>
      <p:sp>
        <p:nvSpPr>
          <p:cNvPr id="24" name="Text 19"/>
          <p:cNvSpPr/>
          <p:nvPr/>
        </p:nvSpPr>
        <p:spPr>
          <a:xfrm>
            <a:off x="8915400" y="2880360"/>
            <a:ext cx="347472" cy="731520"/>
          </a:xfrm>
          <a:prstGeom prst="rect">
            <a:avLst/>
          </a:prstGeom>
          <a:noFill/>
          <a:ln/>
        </p:spPr>
        <p:txBody>
          <a:bodyPr wrap="square" lIns="0" tIns="0" rIns="0" bIns="0" rtlCol="0" anchor="ctr"/>
          <a:lstStyle/>
          <a:p>
            <a:pPr algn="ctr" indent="0" marL="0">
              <a:buNone/>
            </a:pPr>
            <a:r>
              <a:rPr lang="en-US" sz="2600" b="1" dirty="0">
                <a:solidFill>
                  <a:srgbClr val="10B981"/>
                </a:solidFill>
                <a:latin typeface="Calibri" pitchFamily="34" charset="0"/>
                <a:ea typeface="Calibri" pitchFamily="34" charset="-122"/>
                <a:cs typeface="Calibri" pitchFamily="34" charset="-120"/>
              </a:rPr>
              <a:t>&gt;</a:t>
            </a:r>
            <a:endParaRPr lang="en-US" sz="2600" dirty="0"/>
          </a:p>
        </p:txBody>
      </p:sp>
      <p:sp>
        <p:nvSpPr>
          <p:cNvPr id="25" name="Shape 20"/>
          <p:cNvSpPr/>
          <p:nvPr/>
        </p:nvSpPr>
        <p:spPr>
          <a:xfrm>
            <a:off x="9244584" y="1874520"/>
            <a:ext cx="2542032" cy="2743200"/>
          </a:xfrm>
          <a:prstGeom prst="roundRect">
            <a:avLst>
              <a:gd name="adj" fmla="val 3597"/>
            </a:avLst>
          </a:prstGeom>
          <a:solidFill>
            <a:srgbClr val="07221A"/>
          </a:solidFill>
          <a:ln/>
          <a:effectLst>
            <a:outerShdw sx="100000" sy="100000" kx="0" ky="0" algn="bl" rotWithShape="0" blurRad="114300" dist="38100" dir="5400000">
              <a:srgbClr val="0B2018">
                <a:alpha val="10000"/>
              </a:srgbClr>
            </a:outerShdw>
          </a:effectLst>
        </p:spPr>
      </p:sp>
      <p:sp>
        <p:nvSpPr>
          <p:cNvPr id="26" name="Shape 21"/>
          <p:cNvSpPr/>
          <p:nvPr/>
        </p:nvSpPr>
        <p:spPr>
          <a:xfrm>
            <a:off x="10131552" y="2240280"/>
            <a:ext cx="768096" cy="768096"/>
          </a:xfrm>
          <a:prstGeom prst="ellipse">
            <a:avLst/>
          </a:prstGeom>
          <a:solidFill>
            <a:srgbClr val="10B981"/>
          </a:solidFill>
          <a:ln/>
        </p:spPr>
      </p:sp>
      <p:pic>
        <p:nvPicPr>
          <p:cNvPr id="27" name="Image 3" descr="preencoded.png">    </p:cNvPr>
          <p:cNvPicPr>
            <a:picLocks noChangeAspect="1"/>
          </p:cNvPicPr>
          <p:nvPr/>
        </p:nvPicPr>
        <p:blipFill>
          <a:blip r:embed="rId4"/>
          <a:stretch>
            <a:fillRect/>
          </a:stretch>
        </p:blipFill>
        <p:spPr>
          <a:xfrm>
            <a:off x="10323576" y="2432304"/>
            <a:ext cx="384048" cy="384048"/>
          </a:xfrm>
          <a:prstGeom prst="rect">
            <a:avLst/>
          </a:prstGeom>
        </p:spPr>
      </p:pic>
      <p:sp>
        <p:nvSpPr>
          <p:cNvPr id="28" name="Text 22"/>
          <p:cNvSpPr/>
          <p:nvPr/>
        </p:nvSpPr>
        <p:spPr>
          <a:xfrm>
            <a:off x="9409176" y="2057400"/>
            <a:ext cx="457200" cy="457200"/>
          </a:xfrm>
          <a:prstGeom prst="rect">
            <a:avLst/>
          </a:prstGeom>
          <a:noFill/>
          <a:ln/>
        </p:spPr>
        <p:txBody>
          <a:bodyPr wrap="square" lIns="0" tIns="0" rIns="0" bIns="0" rtlCol="0" anchor="ctr"/>
          <a:lstStyle/>
          <a:p>
            <a:pPr indent="0" marL="0">
              <a:buNone/>
            </a:pPr>
            <a:r>
              <a:rPr lang="en-US" sz="1700" b="1" dirty="0">
                <a:solidFill>
                  <a:srgbClr val="10B981"/>
                </a:solidFill>
                <a:latin typeface="Calibri" pitchFamily="34" charset="0"/>
                <a:ea typeface="Calibri" pitchFamily="34" charset="-122"/>
                <a:cs typeface="Calibri" pitchFamily="34" charset="-120"/>
              </a:rPr>
              <a:t>4</a:t>
            </a:r>
            <a:endParaRPr lang="en-US" sz="1700" dirty="0"/>
          </a:p>
        </p:txBody>
      </p:sp>
      <p:sp>
        <p:nvSpPr>
          <p:cNvPr id="29" name="Text 23"/>
          <p:cNvSpPr/>
          <p:nvPr/>
        </p:nvSpPr>
        <p:spPr>
          <a:xfrm>
            <a:off x="9409176" y="3200400"/>
            <a:ext cx="2212848" cy="685800"/>
          </a:xfrm>
          <a:prstGeom prst="rect">
            <a:avLst/>
          </a:prstGeom>
          <a:noFill/>
          <a:ln/>
        </p:spPr>
        <p:txBody>
          <a:bodyPr wrap="square" lIns="0" tIns="0" rIns="0" bIns="0" rtlCol="0" anchor="t"/>
          <a:lstStyle/>
          <a:p>
            <a:pPr algn="ctr" indent="0" marL="0">
              <a:buNone/>
            </a:pPr>
            <a:r>
              <a:rPr lang="en-US" sz="1400" b="1" dirty="0">
                <a:solidFill>
                  <a:srgbClr val="FFFFFF"/>
                </a:solidFill>
                <a:latin typeface="Calibri" pitchFamily="34" charset="0"/>
                <a:ea typeface="Calibri" pitchFamily="34" charset="-122"/>
                <a:cs typeface="Calibri" pitchFamily="34" charset="-120"/>
              </a:rPr>
              <a:t>Los dos ganan</a:t>
            </a:r>
            <a:endParaRPr lang="en-US" sz="1400" dirty="0"/>
          </a:p>
        </p:txBody>
      </p:sp>
      <p:sp>
        <p:nvSpPr>
          <p:cNvPr id="30" name="Text 24"/>
          <p:cNvSpPr/>
          <p:nvPr/>
        </p:nvSpPr>
        <p:spPr>
          <a:xfrm>
            <a:off x="9427464" y="3813048"/>
            <a:ext cx="2176272" cy="731520"/>
          </a:xfrm>
          <a:prstGeom prst="rect">
            <a:avLst/>
          </a:prstGeom>
          <a:noFill/>
          <a:ln/>
        </p:spPr>
        <p:txBody>
          <a:bodyPr wrap="square" lIns="0" tIns="0" rIns="0" bIns="0" rtlCol="0" anchor="t"/>
          <a:lstStyle/>
          <a:p>
            <a:pPr algn="ctr" indent="0" marL="0">
              <a:lnSpc>
                <a:spcPct val="104000"/>
              </a:lnSpc>
              <a:buNone/>
            </a:pPr>
            <a:r>
              <a:rPr lang="en-US" sz="1050" dirty="0">
                <a:solidFill>
                  <a:srgbClr val="BFE8D9"/>
                </a:solidFill>
                <a:latin typeface="Calibri" pitchFamily="34" charset="0"/>
                <a:ea typeface="Calibri" pitchFamily="34" charset="-122"/>
                <a:cs typeface="Calibri" pitchFamily="34" charset="-120"/>
              </a:rPr>
              <a:t>María cobró en efectivo, Carlos tiene su producto. El efectivo no salió de Perú.</a:t>
            </a:r>
            <a:endParaRPr lang="en-US" sz="1050" dirty="0"/>
          </a:p>
        </p:txBody>
      </p:sp>
      <p:sp>
        <p:nvSpPr>
          <p:cNvPr id="31" name="Shape 25"/>
          <p:cNvSpPr/>
          <p:nvPr/>
        </p:nvSpPr>
        <p:spPr>
          <a:xfrm>
            <a:off x="685800" y="5029200"/>
            <a:ext cx="10820095" cy="868680"/>
          </a:xfrm>
          <a:prstGeom prst="roundRect">
            <a:avLst>
              <a:gd name="adj" fmla="val 9474"/>
            </a:avLst>
          </a:prstGeom>
          <a:solidFill>
            <a:srgbClr val="047857"/>
          </a:solidFill>
          <a:ln/>
          <a:effectLst>
            <a:outerShdw sx="100000" sy="100000" kx="0" ky="0" algn="bl" rotWithShape="0" blurRad="114300" dist="38100" dir="5400000">
              <a:srgbClr val="0B2018">
                <a:alpha val="10000"/>
              </a:srgbClr>
            </a:outerShdw>
          </a:effectLst>
        </p:spPr>
      </p:sp>
      <p:sp>
        <p:nvSpPr>
          <p:cNvPr id="32" name="Shape 26"/>
          <p:cNvSpPr/>
          <p:nvPr/>
        </p:nvSpPr>
        <p:spPr>
          <a:xfrm>
            <a:off x="978408" y="5189220"/>
            <a:ext cx="548640" cy="548640"/>
          </a:xfrm>
          <a:prstGeom prst="ellipse">
            <a:avLst/>
          </a:prstGeom>
          <a:solidFill>
            <a:srgbClr val="10B981"/>
          </a:solidFill>
          <a:ln/>
        </p:spPr>
      </p:sp>
      <p:pic>
        <p:nvPicPr>
          <p:cNvPr id="33" name="Image 4" descr="preencoded.png">    </p:cNvPr>
          <p:cNvPicPr>
            <a:picLocks noChangeAspect="1"/>
          </p:cNvPicPr>
          <p:nvPr/>
        </p:nvPicPr>
        <p:blipFill>
          <a:blip r:embed="rId5"/>
          <a:stretch>
            <a:fillRect/>
          </a:stretch>
        </p:blipFill>
        <p:spPr>
          <a:xfrm>
            <a:off x="1115568" y="5326380"/>
            <a:ext cx="274320" cy="274320"/>
          </a:xfrm>
          <a:prstGeom prst="rect">
            <a:avLst/>
          </a:prstGeom>
        </p:spPr>
      </p:pic>
      <p:sp>
        <p:nvSpPr>
          <p:cNvPr id="34" name="Text 27"/>
          <p:cNvSpPr/>
          <p:nvPr/>
        </p:nvSpPr>
        <p:spPr>
          <a:xfrm>
            <a:off x="1691640" y="5029200"/>
            <a:ext cx="9539935" cy="868680"/>
          </a:xfrm>
          <a:prstGeom prst="rect">
            <a:avLst/>
          </a:prstGeom>
          <a:noFill/>
          <a:ln/>
        </p:spPr>
        <p:txBody>
          <a:bodyPr wrap="square" lIns="0" tIns="0" rIns="0" bIns="0" rtlCol="0" anchor="ctr"/>
          <a:lstStyle/>
          <a:p>
            <a:pPr indent="0" marL="0">
              <a:lnSpc>
                <a:spcPct val="104000"/>
              </a:lnSpc>
              <a:buNone/>
            </a:pPr>
            <a:r>
              <a:rPr lang="en-US" sz="1600" b="1" dirty="0">
                <a:solidFill>
                  <a:srgbClr val="FFFFFF"/>
                </a:solidFill>
                <a:latin typeface="Calibri" pitchFamily="34" charset="0"/>
                <a:ea typeface="Calibri" pitchFamily="34" charset="-122"/>
                <a:cs typeface="Calibri" pitchFamily="34" charset="-120"/>
              </a:rPr>
              <a:t>Así se resuelve el 40% de los pagos dentro de la red, país por país, sin cruzar una sola frontera.</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El resultado: el dinero deja de huir del país</a:t>
            </a:r>
            <a:endParaRPr lang="en-US" sz="2800" dirty="0"/>
          </a:p>
        </p:txBody>
      </p:sp>
      <p:sp>
        <p:nvSpPr>
          <p:cNvPr id="3" name="Text 1"/>
          <p:cNvSpPr/>
          <p:nvPr/>
        </p:nvSpPr>
        <p:spPr>
          <a:xfrm>
            <a:off x="685800" y="1463040"/>
            <a:ext cx="5486400" cy="365760"/>
          </a:xfrm>
          <a:prstGeom prst="rect">
            <a:avLst/>
          </a:prstGeom>
          <a:noFill/>
          <a:ln/>
        </p:spPr>
        <p:txBody>
          <a:bodyPr wrap="square" lIns="0" tIns="0" rIns="0" bIns="0" rtlCol="0" anchor="ctr"/>
          <a:lstStyle/>
          <a:p>
            <a:pPr indent="0" marL="0">
              <a:buNone/>
            </a:pPr>
            <a:r>
              <a:rPr lang="en-US" sz="1400" b="1" dirty="0">
                <a:solidFill>
                  <a:srgbClr val="5F6E68"/>
                </a:solidFill>
                <a:latin typeface="Calibri" pitchFamily="34" charset="0"/>
                <a:ea typeface="Calibri" pitchFamily="34" charset="-122"/>
                <a:cs typeface="Calibri" pitchFamily="34" charset="-120"/>
              </a:rPr>
              <a:t>ANTES — sin el emparejamiento</a:t>
            </a:r>
            <a:endParaRPr lang="en-US" sz="1400" dirty="0"/>
          </a:p>
        </p:txBody>
      </p:sp>
      <p:sp>
        <p:nvSpPr>
          <p:cNvPr id="4" name="Text 2"/>
          <p:cNvSpPr/>
          <p:nvPr/>
        </p:nvSpPr>
        <p:spPr>
          <a:xfrm>
            <a:off x="7848295" y="1463040"/>
            <a:ext cx="3657600" cy="365760"/>
          </a:xfrm>
          <a:prstGeom prst="rect">
            <a:avLst/>
          </a:prstGeom>
          <a:noFill/>
          <a:ln/>
        </p:spPr>
        <p:txBody>
          <a:bodyPr wrap="square" lIns="0" tIns="0" rIns="0" bIns="0" rtlCol="0" anchor="ctr"/>
          <a:lstStyle/>
          <a:p>
            <a:pPr algn="r" indent="0" marL="0">
              <a:buNone/>
            </a:pPr>
            <a:r>
              <a:rPr lang="en-US" sz="1400" b="1" dirty="0">
                <a:solidFill>
                  <a:srgbClr val="D6485A"/>
                </a:solidFill>
                <a:latin typeface="Calibri" pitchFamily="34" charset="0"/>
                <a:ea typeface="Calibri" pitchFamily="34" charset="-122"/>
                <a:cs typeface="Calibri" pitchFamily="34" charset="-120"/>
              </a:rPr>
              <a:t>Sale el 60% · $48,000</a:t>
            </a:r>
            <a:endParaRPr lang="en-US" sz="1400" dirty="0"/>
          </a:p>
        </p:txBody>
      </p:sp>
      <p:sp>
        <p:nvSpPr>
          <p:cNvPr id="5" name="Shape 3"/>
          <p:cNvSpPr/>
          <p:nvPr/>
        </p:nvSpPr>
        <p:spPr>
          <a:xfrm>
            <a:off x="685800" y="1874520"/>
            <a:ext cx="10820095" cy="566928"/>
          </a:xfrm>
          <a:prstGeom prst="roundRect">
            <a:avLst>
              <a:gd name="adj" fmla="val 50000"/>
            </a:avLst>
          </a:prstGeom>
          <a:solidFill>
            <a:srgbClr val="E6EFEA"/>
          </a:solidFill>
          <a:ln/>
        </p:spPr>
      </p:sp>
      <p:sp>
        <p:nvSpPr>
          <p:cNvPr id="6" name="Shape 4"/>
          <p:cNvSpPr/>
          <p:nvPr/>
        </p:nvSpPr>
        <p:spPr>
          <a:xfrm>
            <a:off x="685800" y="1874520"/>
            <a:ext cx="6492057" cy="566928"/>
          </a:xfrm>
          <a:prstGeom prst="roundRect">
            <a:avLst>
              <a:gd name="adj" fmla="val 50000"/>
            </a:avLst>
          </a:prstGeom>
          <a:solidFill>
            <a:srgbClr val="D6485A"/>
          </a:solidFill>
          <a:ln/>
          <a:effectLst>
            <a:outerShdw sx="100000" sy="100000" kx="0" ky="0" algn="bl" rotWithShape="0" blurRad="88900" dist="25400" dir="5400000">
              <a:srgbClr val="0B2018">
                <a:alpha val="8000"/>
              </a:srgbClr>
            </a:outerShdw>
          </a:effectLst>
        </p:spPr>
      </p:sp>
      <p:sp>
        <p:nvSpPr>
          <p:cNvPr id="7" name="Text 5"/>
          <p:cNvSpPr/>
          <p:nvPr/>
        </p:nvSpPr>
        <p:spPr>
          <a:xfrm>
            <a:off x="685800" y="2788920"/>
            <a:ext cx="5486400" cy="365760"/>
          </a:xfrm>
          <a:prstGeom prst="rect">
            <a:avLst/>
          </a:prstGeom>
          <a:noFill/>
          <a:ln/>
        </p:spPr>
        <p:txBody>
          <a:bodyPr wrap="square" lIns="0" tIns="0" rIns="0" bIns="0" rtlCol="0" anchor="ctr"/>
          <a:lstStyle/>
          <a:p>
            <a:pPr indent="0" marL="0">
              <a:buNone/>
            </a:pPr>
            <a:r>
              <a:rPr lang="en-US" sz="1400" b="1" dirty="0">
                <a:solidFill>
                  <a:srgbClr val="5F6E68"/>
                </a:solidFill>
                <a:latin typeface="Calibri" pitchFamily="34" charset="0"/>
                <a:ea typeface="Calibri" pitchFamily="34" charset="-122"/>
                <a:cs typeface="Calibri" pitchFamily="34" charset="-120"/>
              </a:rPr>
              <a:t>DESPUÉS — con el Paso 1</a:t>
            </a:r>
            <a:endParaRPr lang="en-US" sz="1400" dirty="0"/>
          </a:p>
        </p:txBody>
      </p:sp>
      <p:sp>
        <p:nvSpPr>
          <p:cNvPr id="8" name="Text 6"/>
          <p:cNvSpPr/>
          <p:nvPr/>
        </p:nvSpPr>
        <p:spPr>
          <a:xfrm>
            <a:off x="7848295" y="2788920"/>
            <a:ext cx="3657600" cy="365760"/>
          </a:xfrm>
          <a:prstGeom prst="rect">
            <a:avLst/>
          </a:prstGeom>
          <a:noFill/>
          <a:ln/>
        </p:spPr>
        <p:txBody>
          <a:bodyPr wrap="square" lIns="0" tIns="0" rIns="0" bIns="0" rtlCol="0" anchor="ctr"/>
          <a:lstStyle/>
          <a:p>
            <a:pPr algn="r" indent="0" marL="0">
              <a:buNone/>
            </a:pPr>
            <a:r>
              <a:rPr lang="en-US" sz="1400" b="1" dirty="0">
                <a:solidFill>
                  <a:srgbClr val="059669"/>
                </a:solidFill>
                <a:latin typeface="Calibri" pitchFamily="34" charset="0"/>
                <a:ea typeface="Calibri" pitchFamily="34" charset="-122"/>
                <a:cs typeface="Calibri" pitchFamily="34" charset="-120"/>
              </a:rPr>
              <a:t>Queda solo el 20% · $16,000</a:t>
            </a:r>
            <a:endParaRPr lang="en-US" sz="1400" dirty="0"/>
          </a:p>
        </p:txBody>
      </p:sp>
      <p:sp>
        <p:nvSpPr>
          <p:cNvPr id="9" name="Shape 7"/>
          <p:cNvSpPr/>
          <p:nvPr/>
        </p:nvSpPr>
        <p:spPr>
          <a:xfrm>
            <a:off x="685800" y="3200400"/>
            <a:ext cx="10820095" cy="566928"/>
          </a:xfrm>
          <a:prstGeom prst="roundRect">
            <a:avLst>
              <a:gd name="adj" fmla="val 50000"/>
            </a:avLst>
          </a:prstGeom>
          <a:solidFill>
            <a:srgbClr val="E6EFEA"/>
          </a:solidFill>
          <a:ln/>
        </p:spPr>
      </p:sp>
      <p:sp>
        <p:nvSpPr>
          <p:cNvPr id="10" name="Shape 8"/>
          <p:cNvSpPr/>
          <p:nvPr/>
        </p:nvSpPr>
        <p:spPr>
          <a:xfrm>
            <a:off x="685800" y="3200400"/>
            <a:ext cx="2164019" cy="566928"/>
          </a:xfrm>
          <a:prstGeom prst="roundRect">
            <a:avLst>
              <a:gd name="adj" fmla="val 50000"/>
            </a:avLst>
          </a:prstGeom>
          <a:solidFill>
            <a:srgbClr val="10B981"/>
          </a:solidFill>
          <a:ln/>
          <a:effectLst>
            <a:outerShdw sx="100000" sy="100000" kx="0" ky="0" algn="bl" rotWithShape="0" blurRad="88900" dist="25400" dir="5400000">
              <a:srgbClr val="0B2018">
                <a:alpha val="8000"/>
              </a:srgbClr>
            </a:outerShdw>
          </a:effectLst>
        </p:spPr>
      </p:sp>
      <p:sp>
        <p:nvSpPr>
          <p:cNvPr id="11" name="Shape 9"/>
          <p:cNvSpPr/>
          <p:nvPr/>
        </p:nvSpPr>
        <p:spPr>
          <a:xfrm>
            <a:off x="685800" y="4160520"/>
            <a:ext cx="10820095" cy="1691640"/>
          </a:xfrm>
          <a:prstGeom prst="roundRect">
            <a:avLst>
              <a:gd name="adj" fmla="val 6486"/>
            </a:avLst>
          </a:prstGeom>
          <a:solidFill>
            <a:srgbClr val="07221A"/>
          </a:solidFill>
          <a:ln/>
          <a:effectLst>
            <a:outerShdw sx="100000" sy="100000" kx="0" ky="0" algn="bl" rotWithShape="0" blurRad="114300" dist="38100" dir="5400000">
              <a:srgbClr val="0B2018">
                <a:alpha val="10000"/>
              </a:srgbClr>
            </a:outerShdw>
          </a:effectLst>
        </p:spPr>
      </p:sp>
      <p:sp>
        <p:nvSpPr>
          <p:cNvPr id="12" name="Text 10"/>
          <p:cNvSpPr/>
          <p:nvPr/>
        </p:nvSpPr>
        <p:spPr>
          <a:xfrm>
            <a:off x="1051560" y="4251960"/>
            <a:ext cx="3657600" cy="1508760"/>
          </a:xfrm>
          <a:prstGeom prst="rect">
            <a:avLst/>
          </a:prstGeom>
          <a:noFill/>
          <a:ln/>
        </p:spPr>
        <p:txBody>
          <a:bodyPr wrap="square" lIns="0" tIns="0" rIns="0" bIns="0" rtlCol="0" anchor="ctr"/>
          <a:lstStyle/>
          <a:p>
            <a:pPr algn="ctr" indent="0" marL="0">
              <a:buNone/>
            </a:pPr>
            <a:r>
              <a:rPr lang="en-US" sz="7200" b="1" dirty="0">
                <a:solidFill>
                  <a:srgbClr val="10B981"/>
                </a:solidFill>
                <a:latin typeface="Calibri" pitchFamily="34" charset="0"/>
                <a:ea typeface="Calibri" pitchFamily="34" charset="-122"/>
                <a:cs typeface="Calibri" pitchFamily="34" charset="-120"/>
              </a:rPr>
              <a:t>−67%</a:t>
            </a:r>
            <a:endParaRPr lang="en-US" sz="7200" dirty="0"/>
          </a:p>
        </p:txBody>
      </p:sp>
      <p:sp>
        <p:nvSpPr>
          <p:cNvPr id="13" name="Text 11"/>
          <p:cNvSpPr/>
          <p:nvPr/>
        </p:nvSpPr>
        <p:spPr>
          <a:xfrm>
            <a:off x="4709160" y="4389120"/>
            <a:ext cx="2926080" cy="1234440"/>
          </a:xfrm>
          <a:prstGeom prst="rect">
            <a:avLst/>
          </a:prstGeom>
          <a:noFill/>
          <a:ln/>
        </p:spPr>
        <p:txBody>
          <a:bodyPr wrap="square" lIns="0" tIns="0" rIns="0" bIns="0" rtlCol="0" anchor="ctr"/>
          <a:lstStyle/>
          <a:p>
            <a:pPr indent="0" marL="0">
              <a:lnSpc>
                <a:spcPct val="105000"/>
              </a:lnSpc>
              <a:buNone/>
            </a:pPr>
            <a:r>
              <a:rPr lang="en-US" sz="1700" b="1" dirty="0">
                <a:solidFill>
                  <a:srgbClr val="FFFFFF"/>
                </a:solidFill>
                <a:latin typeface="Calibri" pitchFamily="34" charset="0"/>
                <a:ea typeface="Calibri" pitchFamily="34" charset="-122"/>
                <a:cs typeface="Calibri" pitchFamily="34" charset="-120"/>
              </a:rPr>
              <a:t>menos dinero saliendo al exterior</a:t>
            </a:r>
            <a:endParaRPr lang="en-US" sz="1700" dirty="0"/>
          </a:p>
        </p:txBody>
      </p:sp>
      <p:sp>
        <p:nvSpPr>
          <p:cNvPr id="14" name="Text 12"/>
          <p:cNvSpPr/>
          <p:nvPr/>
        </p:nvSpPr>
        <p:spPr>
          <a:xfrm>
            <a:off x="7818120" y="4389120"/>
            <a:ext cx="3413455" cy="1234440"/>
          </a:xfrm>
          <a:prstGeom prst="rect">
            <a:avLst/>
          </a:prstGeom>
          <a:noFill/>
          <a:ln/>
        </p:spPr>
        <p:txBody>
          <a:bodyPr wrap="square" lIns="0" tIns="0" rIns="0" bIns="0" rtlCol="0" anchor="ctr"/>
          <a:lstStyle/>
          <a:p>
            <a:pPr indent="0" marL="0">
              <a:lnSpc>
                <a:spcPct val="112000"/>
              </a:lnSpc>
              <a:buNone/>
            </a:pPr>
            <a:r>
              <a:rPr lang="en-US" sz="1350" dirty="0">
                <a:solidFill>
                  <a:srgbClr val="BFE8D9"/>
                </a:solidFill>
                <a:latin typeface="Calibri" pitchFamily="34" charset="0"/>
                <a:ea typeface="Calibri" pitchFamily="34" charset="-122"/>
                <a:cs typeface="Calibri" pitchFamily="34" charset="-120"/>
              </a:rPr>
              <a:t>El emparejamiento local (Paso 1) resuelve el 40%. Solo el 20% pasa al Paso 2 para convertirse en stablecoin.</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685800" y="475488"/>
            <a:ext cx="10820095" cy="868680"/>
          </a:xfrm>
          <a:prstGeom prst="rect">
            <a:avLst/>
          </a:prstGeom>
          <a:noFill/>
          <a:ln/>
        </p:spPr>
        <p:txBody>
          <a:bodyPr wrap="square" lIns="0" tIns="0" rIns="0" bIns="0" rtlCol="0" anchor="t"/>
          <a:lstStyle/>
          <a:p>
            <a:pPr algn="l" indent="0" marL="0">
              <a:buNone/>
            </a:pPr>
            <a:r>
              <a:rPr lang="en-US" sz="2800" b="1" dirty="0">
                <a:solidFill>
                  <a:srgbClr val="0B2018"/>
                </a:solidFill>
                <a:latin typeface="Calibri" pitchFamily="34" charset="0"/>
                <a:ea typeface="Calibri" pitchFamily="34" charset="-122"/>
                <a:cs typeface="Calibri" pitchFamily="34" charset="-120"/>
              </a:rPr>
              <a:t>Paso 2: lo que no se empareja, se convierte en stablecoin</a:t>
            </a:r>
            <a:endParaRPr lang="en-US" sz="2800" dirty="0"/>
          </a:p>
        </p:txBody>
      </p:sp>
      <p:sp>
        <p:nvSpPr>
          <p:cNvPr id="3" name="Text 1"/>
          <p:cNvSpPr/>
          <p:nvPr/>
        </p:nvSpPr>
        <p:spPr>
          <a:xfrm>
            <a:off x="685800" y="1298448"/>
            <a:ext cx="10820095" cy="457200"/>
          </a:xfrm>
          <a:prstGeom prst="rect">
            <a:avLst/>
          </a:prstGeom>
          <a:noFill/>
          <a:ln/>
        </p:spPr>
        <p:txBody>
          <a:bodyPr wrap="square" lIns="0" tIns="0" rIns="0" bIns="0" rtlCol="0" anchor="ctr"/>
          <a:lstStyle/>
          <a:p>
            <a:pPr indent="0" marL="0">
              <a:lnSpc>
                <a:spcPct val="105000"/>
              </a:lnSpc>
              <a:buNone/>
            </a:pPr>
            <a:r>
              <a:rPr lang="en-US" sz="1400" dirty="0">
                <a:solidFill>
                  <a:srgbClr val="5F6E68"/>
                </a:solidFill>
                <a:latin typeface="Calibri" pitchFamily="34" charset="0"/>
                <a:ea typeface="Calibri" pitchFamily="34" charset="-122"/>
                <a:cs typeface="Calibri" pitchFamily="34" charset="-120"/>
              </a:rPr>
              <a:t>A veces, en un país o equipo, nadie cercano quiere comprar. Ese saldo no se queda atrapado: se convierte a dólar digital y se envía.</a:t>
            </a:r>
            <a:endParaRPr lang="en-US" sz="1400" dirty="0"/>
          </a:p>
        </p:txBody>
      </p:sp>
      <p:sp>
        <p:nvSpPr>
          <p:cNvPr id="4" name="Shape 2"/>
          <p:cNvSpPr/>
          <p:nvPr/>
        </p:nvSpPr>
        <p:spPr>
          <a:xfrm>
            <a:off x="685800" y="1920240"/>
            <a:ext cx="10820095" cy="1143000"/>
          </a:xfrm>
          <a:prstGeom prst="roundRect">
            <a:avLst>
              <a:gd name="adj" fmla="val 8000"/>
            </a:avLst>
          </a:prstGeom>
          <a:solidFill>
            <a:srgbClr val="F1FAF6"/>
          </a:solidFill>
          <a:ln/>
          <a:effectLst>
            <a:outerShdw sx="100000" sy="100000" kx="0" ky="0" algn="bl" rotWithShape="0" blurRad="88900" dist="25400" dir="5400000">
              <a:srgbClr val="0B2018">
                <a:alpha val="8000"/>
              </a:srgbClr>
            </a:outerShdw>
          </a:effectLst>
        </p:spPr>
      </p:sp>
      <p:sp>
        <p:nvSpPr>
          <p:cNvPr id="5" name="Shape 3"/>
          <p:cNvSpPr/>
          <p:nvPr/>
        </p:nvSpPr>
        <p:spPr>
          <a:xfrm>
            <a:off x="1005840" y="2194560"/>
            <a:ext cx="594360" cy="594360"/>
          </a:xfrm>
          <a:prstGeom prst="ellipse">
            <a:avLst/>
          </a:prstGeom>
          <a:solidFill>
            <a:srgbClr val="059669"/>
          </a:solidFill>
          <a:ln/>
        </p:spPr>
      </p:sp>
      <p:pic>
        <p:nvPicPr>
          <p:cNvPr id="6" name="Image 0" descr="preencoded.png">    </p:cNvPr>
          <p:cNvPicPr>
            <a:picLocks noChangeAspect="1"/>
          </p:cNvPicPr>
          <p:nvPr/>
        </p:nvPicPr>
        <p:blipFill>
          <a:blip r:embed="rId1"/>
          <a:stretch>
            <a:fillRect/>
          </a:stretch>
        </p:blipFill>
        <p:spPr>
          <a:xfrm>
            <a:off x="1154430" y="2343150"/>
            <a:ext cx="297180" cy="297180"/>
          </a:xfrm>
          <a:prstGeom prst="rect">
            <a:avLst/>
          </a:prstGeom>
        </p:spPr>
      </p:pic>
      <p:sp>
        <p:nvSpPr>
          <p:cNvPr id="7" name="Text 4"/>
          <p:cNvSpPr/>
          <p:nvPr/>
        </p:nvSpPr>
        <p:spPr>
          <a:xfrm>
            <a:off x="1828800" y="1920240"/>
            <a:ext cx="9357055" cy="1143000"/>
          </a:xfrm>
          <a:prstGeom prst="rect">
            <a:avLst/>
          </a:prstGeom>
          <a:noFill/>
          <a:ln/>
        </p:spPr>
        <p:txBody>
          <a:bodyPr wrap="square" lIns="0" tIns="0" rIns="0" bIns="0" rtlCol="0" anchor="ctr"/>
          <a:lstStyle/>
          <a:p>
            <a:pPr indent="0" marL="0">
              <a:lnSpc>
                <a:spcPct val="112000"/>
              </a:lnSpc>
              <a:buNone/>
            </a:pPr>
            <a:r>
              <a:rPr lang="en-US" sz="1450" dirty="0">
                <a:solidFill>
                  <a:srgbClr val="0B2018"/>
                </a:solidFill>
                <a:latin typeface="Calibri" pitchFamily="34" charset="0"/>
                <a:ea typeface="Calibri" pitchFamily="34" charset="-122"/>
                <a:cs typeface="Calibri" pitchFamily="34" charset="-120"/>
              </a:rPr>
              <a:t>Una stablecoin es dinero digital que siempre vale 1 dólar. Se envía a cualquier país en minutos, 24/7, por una fracción del costo de un banco.</a:t>
            </a:r>
            <a:endParaRPr lang="en-US" sz="1450" dirty="0"/>
          </a:p>
        </p:txBody>
      </p:sp>
      <p:sp>
        <p:nvSpPr>
          <p:cNvPr id="8" name="Shape 5"/>
          <p:cNvSpPr/>
          <p:nvPr/>
        </p:nvSpPr>
        <p:spPr>
          <a:xfrm>
            <a:off x="685800" y="3337560"/>
            <a:ext cx="5181448" cy="1828800"/>
          </a:xfrm>
          <a:prstGeom prst="roundRect">
            <a:avLst>
              <a:gd name="adj" fmla="val 6000"/>
            </a:avLst>
          </a:prstGeom>
          <a:solidFill>
            <a:srgbClr val="E3F6EE"/>
          </a:solidFill>
          <a:ln/>
          <a:effectLst>
            <a:outerShdw sx="100000" sy="100000" kx="0" ky="0" algn="bl" rotWithShape="0" blurRad="88900" dist="25400" dir="5400000">
              <a:srgbClr val="0B2018">
                <a:alpha val="8000"/>
              </a:srgbClr>
            </a:outerShdw>
          </a:effectLst>
        </p:spPr>
      </p:sp>
      <p:pic>
        <p:nvPicPr>
          <p:cNvPr id="9" name="Image 1" descr="preencoded.png">    </p:cNvPr>
          <p:cNvPicPr>
            <a:picLocks noChangeAspect="1"/>
          </p:cNvPicPr>
          <p:nvPr/>
        </p:nvPicPr>
        <p:blipFill>
          <a:blip r:embed="rId2"/>
          <a:stretch>
            <a:fillRect/>
          </a:stretch>
        </p:blipFill>
        <p:spPr>
          <a:xfrm>
            <a:off x="1051560" y="3749040"/>
            <a:ext cx="1005840" cy="1005840"/>
          </a:xfrm>
          <a:prstGeom prst="rect">
            <a:avLst/>
          </a:prstGeom>
        </p:spPr>
      </p:pic>
      <p:sp>
        <p:nvSpPr>
          <p:cNvPr id="10" name="Text 6"/>
          <p:cNvSpPr/>
          <p:nvPr/>
        </p:nvSpPr>
        <p:spPr>
          <a:xfrm>
            <a:off x="2286000" y="3721608"/>
            <a:ext cx="3352648" cy="502920"/>
          </a:xfrm>
          <a:prstGeom prst="rect">
            <a:avLst/>
          </a:prstGeom>
          <a:noFill/>
          <a:ln/>
        </p:spPr>
        <p:txBody>
          <a:bodyPr wrap="square" lIns="0" tIns="0" rIns="0" bIns="0" rtlCol="0" anchor="ctr"/>
          <a:lstStyle/>
          <a:p>
            <a:pPr indent="0" marL="0">
              <a:buNone/>
            </a:pPr>
            <a:r>
              <a:rPr lang="en-US" sz="2400" b="1" dirty="0">
                <a:solidFill>
                  <a:srgbClr val="26A17B"/>
                </a:solidFill>
                <a:latin typeface="Calibri" pitchFamily="34" charset="0"/>
                <a:ea typeface="Calibri" pitchFamily="34" charset="-122"/>
                <a:cs typeface="Calibri" pitchFamily="34" charset="-120"/>
              </a:rPr>
              <a:t>USDT</a:t>
            </a:r>
            <a:endParaRPr lang="en-US" sz="2400" dirty="0"/>
          </a:p>
        </p:txBody>
      </p:sp>
      <p:sp>
        <p:nvSpPr>
          <p:cNvPr id="11" name="Text 7"/>
          <p:cNvSpPr/>
          <p:nvPr/>
        </p:nvSpPr>
        <p:spPr>
          <a:xfrm>
            <a:off x="2286000" y="4251960"/>
            <a:ext cx="3352648" cy="640080"/>
          </a:xfrm>
          <a:prstGeom prst="rect">
            <a:avLst/>
          </a:prstGeom>
          <a:noFill/>
          <a:ln/>
        </p:spPr>
        <p:txBody>
          <a:bodyPr wrap="square" lIns="0" tIns="0" rIns="0" bIns="0" rtlCol="0" anchor="t"/>
          <a:lstStyle/>
          <a:p>
            <a:pPr indent="0" marL="0">
              <a:lnSpc>
                <a:spcPct val="106000"/>
              </a:lnSpc>
              <a:buNone/>
            </a:pPr>
            <a:r>
              <a:rPr lang="en-US" sz="1250" dirty="0">
                <a:solidFill>
                  <a:srgbClr val="2F5F4F"/>
                </a:solidFill>
                <a:latin typeface="Calibri" pitchFamily="34" charset="0"/>
                <a:ea typeface="Calibri" pitchFamily="34" charset="-122"/>
                <a:cs typeface="Calibri" pitchFamily="34" charset="-120"/>
              </a:rPr>
              <a:t>Tether — La stablecoin más usada del mundo.</a:t>
            </a:r>
            <a:endParaRPr lang="en-US" sz="1250" dirty="0"/>
          </a:p>
        </p:txBody>
      </p:sp>
      <p:sp>
        <p:nvSpPr>
          <p:cNvPr id="12" name="Shape 8"/>
          <p:cNvSpPr/>
          <p:nvPr/>
        </p:nvSpPr>
        <p:spPr>
          <a:xfrm>
            <a:off x="6324448" y="3337560"/>
            <a:ext cx="5181448" cy="1828800"/>
          </a:xfrm>
          <a:prstGeom prst="roundRect">
            <a:avLst>
              <a:gd name="adj" fmla="val 6000"/>
            </a:avLst>
          </a:prstGeom>
          <a:solidFill>
            <a:srgbClr val="E3F6EE"/>
          </a:solidFill>
          <a:ln/>
          <a:effectLst>
            <a:outerShdw sx="100000" sy="100000" kx="0" ky="0" algn="bl" rotWithShape="0" blurRad="88900" dist="25400" dir="5400000">
              <a:srgbClr val="0B2018">
                <a:alpha val="8000"/>
              </a:srgbClr>
            </a:outerShdw>
          </a:effectLst>
        </p:spPr>
      </p:sp>
      <p:pic>
        <p:nvPicPr>
          <p:cNvPr id="13" name="Image 2" descr="preencoded.png">    </p:cNvPr>
          <p:cNvPicPr>
            <a:picLocks noChangeAspect="1"/>
          </p:cNvPicPr>
          <p:nvPr/>
        </p:nvPicPr>
        <p:blipFill>
          <a:blip r:embed="rId3"/>
          <a:stretch>
            <a:fillRect/>
          </a:stretch>
        </p:blipFill>
        <p:spPr>
          <a:xfrm>
            <a:off x="6690208" y="3749040"/>
            <a:ext cx="1005840" cy="1005840"/>
          </a:xfrm>
          <a:prstGeom prst="rect">
            <a:avLst/>
          </a:prstGeom>
        </p:spPr>
      </p:pic>
      <p:sp>
        <p:nvSpPr>
          <p:cNvPr id="14" name="Text 9"/>
          <p:cNvSpPr/>
          <p:nvPr/>
        </p:nvSpPr>
        <p:spPr>
          <a:xfrm>
            <a:off x="7924648" y="3721608"/>
            <a:ext cx="3352648" cy="502920"/>
          </a:xfrm>
          <a:prstGeom prst="rect">
            <a:avLst/>
          </a:prstGeom>
          <a:noFill/>
          <a:ln/>
        </p:spPr>
        <p:txBody>
          <a:bodyPr wrap="square" lIns="0" tIns="0" rIns="0" bIns="0" rtlCol="0" anchor="ctr"/>
          <a:lstStyle/>
          <a:p>
            <a:pPr indent="0" marL="0">
              <a:buNone/>
            </a:pPr>
            <a:r>
              <a:rPr lang="en-US" sz="2400" b="1" dirty="0">
                <a:solidFill>
                  <a:srgbClr val="2775CA"/>
                </a:solidFill>
                <a:latin typeface="Calibri" pitchFamily="34" charset="0"/>
                <a:ea typeface="Calibri" pitchFamily="34" charset="-122"/>
                <a:cs typeface="Calibri" pitchFamily="34" charset="-120"/>
              </a:rPr>
              <a:t>USDC</a:t>
            </a:r>
            <a:endParaRPr lang="en-US" sz="2400" dirty="0"/>
          </a:p>
        </p:txBody>
      </p:sp>
      <p:sp>
        <p:nvSpPr>
          <p:cNvPr id="15" name="Text 10"/>
          <p:cNvSpPr/>
          <p:nvPr/>
        </p:nvSpPr>
        <p:spPr>
          <a:xfrm>
            <a:off x="7924648" y="4251960"/>
            <a:ext cx="3352648" cy="640080"/>
          </a:xfrm>
          <a:prstGeom prst="rect">
            <a:avLst/>
          </a:prstGeom>
          <a:noFill/>
          <a:ln/>
        </p:spPr>
        <p:txBody>
          <a:bodyPr wrap="square" lIns="0" tIns="0" rIns="0" bIns="0" rtlCol="0" anchor="t"/>
          <a:lstStyle/>
          <a:p>
            <a:pPr indent="0" marL="0">
              <a:lnSpc>
                <a:spcPct val="106000"/>
              </a:lnSpc>
              <a:buNone/>
            </a:pPr>
            <a:r>
              <a:rPr lang="en-US" sz="1250" dirty="0">
                <a:solidFill>
                  <a:srgbClr val="2F5F4F"/>
                </a:solidFill>
                <a:latin typeface="Calibri" pitchFamily="34" charset="0"/>
                <a:ea typeface="Calibri" pitchFamily="34" charset="-122"/>
                <a:cs typeface="Calibri" pitchFamily="34" charset="-120"/>
              </a:rPr>
              <a:t>USD Coin — Regulada y respaldada 1:1 en dólares.</a:t>
            </a:r>
            <a:endParaRPr lang="en-US" sz="1250" dirty="0"/>
          </a:p>
        </p:txBody>
      </p:sp>
      <p:sp>
        <p:nvSpPr>
          <p:cNvPr id="16" name="Shape 11"/>
          <p:cNvSpPr/>
          <p:nvPr/>
        </p:nvSpPr>
        <p:spPr>
          <a:xfrm>
            <a:off x="685800" y="5440680"/>
            <a:ext cx="10820095" cy="868680"/>
          </a:xfrm>
          <a:prstGeom prst="roundRect">
            <a:avLst>
              <a:gd name="adj" fmla="val 9474"/>
            </a:avLst>
          </a:prstGeom>
          <a:solidFill>
            <a:srgbClr val="07221A"/>
          </a:solidFill>
          <a:ln/>
          <a:effectLst>
            <a:outerShdw sx="100000" sy="100000" kx="0" ky="0" algn="bl" rotWithShape="0" blurRad="114300" dist="38100" dir="5400000">
              <a:srgbClr val="0B2018">
                <a:alpha val="10000"/>
              </a:srgbClr>
            </a:outerShdw>
          </a:effectLst>
        </p:spPr>
      </p:sp>
      <p:sp>
        <p:nvSpPr>
          <p:cNvPr id="17" name="Shape 12"/>
          <p:cNvSpPr/>
          <p:nvPr/>
        </p:nvSpPr>
        <p:spPr>
          <a:xfrm>
            <a:off x="978408" y="5600700"/>
            <a:ext cx="548640" cy="548640"/>
          </a:xfrm>
          <a:prstGeom prst="ellipse">
            <a:avLst/>
          </a:prstGeom>
          <a:solidFill>
            <a:srgbClr val="10B981"/>
          </a:solidFill>
          <a:ln/>
        </p:spPr>
      </p:sp>
      <p:pic>
        <p:nvPicPr>
          <p:cNvPr id="18" name="Image 3" descr="preencoded.png">    </p:cNvPr>
          <p:cNvPicPr>
            <a:picLocks noChangeAspect="1"/>
          </p:cNvPicPr>
          <p:nvPr/>
        </p:nvPicPr>
        <p:blipFill>
          <a:blip r:embed="rId4"/>
          <a:stretch>
            <a:fillRect/>
          </a:stretch>
        </p:blipFill>
        <p:spPr>
          <a:xfrm>
            <a:off x="1115568" y="5737860"/>
            <a:ext cx="274320" cy="274320"/>
          </a:xfrm>
          <a:prstGeom prst="rect">
            <a:avLst/>
          </a:prstGeom>
        </p:spPr>
      </p:pic>
      <p:sp>
        <p:nvSpPr>
          <p:cNvPr id="19" name="Text 13"/>
          <p:cNvSpPr/>
          <p:nvPr/>
        </p:nvSpPr>
        <p:spPr>
          <a:xfrm>
            <a:off x="1691640" y="5440680"/>
            <a:ext cx="9539935" cy="868680"/>
          </a:xfrm>
          <a:prstGeom prst="rect">
            <a:avLst/>
          </a:prstGeom>
          <a:noFill/>
          <a:ln/>
        </p:spPr>
        <p:txBody>
          <a:bodyPr wrap="square" lIns="0" tIns="0" rIns="0" bIns="0" rtlCol="0" anchor="ctr"/>
          <a:lstStyle/>
          <a:p>
            <a:pPr indent="0" marL="0">
              <a:lnSpc>
                <a:spcPct val="104000"/>
              </a:lnSpc>
              <a:buNone/>
            </a:pPr>
            <a:r>
              <a:rPr lang="en-US" sz="1550" b="1" dirty="0">
                <a:solidFill>
                  <a:srgbClr val="FFFFFF"/>
                </a:solidFill>
                <a:latin typeface="Calibri" pitchFamily="34" charset="0"/>
                <a:ea typeface="Calibri" pitchFamily="34" charset="-122"/>
                <a:cs typeface="Calibri" pitchFamily="34" charset="-120"/>
              </a:rPr>
              <a:t>Elegimos USDT o USDC según el país del miembro. Así todos cobran — emparejados (Paso 1) o convertidos (Paso 2).</a:t>
            </a:r>
            <a:endParaRPr lang="en-US" sz="15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Pagos globales para tu red — Propuesta para NBN Living</dc:title>
  <dc:subject>PptxGenJS Presentation</dc:subject>
  <dc:creator>Windoce LLC / Tokiia</dc:creator>
  <cp:lastModifiedBy>Windoce LLC / Tokiia</cp:lastModifiedBy>
  <cp:revision>1</cp:revision>
  <dcterms:created xsi:type="dcterms:W3CDTF">2026-06-21T01:29:50Z</dcterms:created>
  <dcterms:modified xsi:type="dcterms:W3CDTF">2026-06-21T01:29:50Z</dcterms:modified>
</cp:coreProperties>
</file>