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Don't open by selling the solution. Open with the promise: pay the network without losing money on the way. Let curiosity work. The brand (Tokiia) appears only at the 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Summarize the proposal as ONE two-step flow: match locally (Step 1, ~40%) and convert the leftover to stablecoin (Step 2, ~20%). Not two products: one sequential solution.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1: the wallet service that does the LOCAL matching. Three pieces: wallets, P2P transfers within the same country, and the auditable record. That record enables Step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2: convert to stablecoin what wasn't matched. The internal record is the basis. USDT/USDC by region. Covers the remaining 20%.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message: we do NOT add bureaucracy. NBN's network already exists, members are registered and already earned their money. The logic is easy payouts. This is between two private companies; we don't promise processes we don't do. Keep it simple.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Volume-aligned model, not fixed fees. Figures are illustrative and agreed after the pilot. Three lines: integration, per-transaction fee, and a fee only on the ~20% that leaves.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phases with estimated timelines. The first real stablecoin payout can land in a few weeks. Timelines refined after the pilot.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Concrete benefits: lower cost, instant payouts, retention, internal liquidity, multi-country coverage and traceability. Tie each to a pain we already showed.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Close. HERE Tokiia is revealed as the provider that delivers everything (WaaS + settlement). Clear ask: pilot, integration and activation. Leave the door open for next steps.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the scenario, no numbers. Paint the picture: a global network awaiting payout each cycle. Let the client feel the scale of the challenge before seeing a single figure.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Deepen the problem with three concrete walls: slow, expensive, fragmented. Use the client's language, not technical jargon. Goal: they nod, 'yes, that's me'.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$80,000 example with bars. Build tension: 60% ($48,000) must leave the country the slow, costly way. This is the peak of the problem. Don't reveal the solution yet.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Bridge slide, one question on screen. Take a real pause here. This is the problem-to-solution transition: the 'aha' moment.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Ground the idea in people from the SAME country/team. María (Peru) wants cash; Carlos (Peru, her team) wants product and would pay cash. Cash NEVER crosses borders: it changes hands locally. This is Step 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4 steps of local matching (Step 1). Stress: both are from the same team in Peru. Balance travels via the wallet, cash changes hands in person. Each transfer leaves a record used in Step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payoff with comparative bars. Before, 60% left; with local matching (Step 1), only 20%. A 67% drop. That remaining 20% is handled in Step 2 (stablecoin).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2: the network is already cleared, and the leftover balance (because no one nearby wanted to buy) is converted to stablecoin. Explain simply what it is (digital money worth $1). Show USDT/USDC logos. Fast, global, cheap.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22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-1737360"/>
            <a:ext cx="4754880" cy="4754880"/>
          </a:xfrm>
          <a:prstGeom prst="ellipse">
            <a:avLst/>
          </a:prstGeom>
          <a:solidFill>
            <a:srgbClr val="0D3528"/>
          </a:solidFill>
          <a:ln/>
        </p:spPr>
      </p:sp>
      <p:sp>
        <p:nvSpPr>
          <p:cNvPr id="3" name="Shape 1"/>
          <p:cNvSpPr/>
          <p:nvPr/>
        </p:nvSpPr>
        <p:spPr>
          <a:xfrm>
            <a:off x="10424160" y="-822960"/>
            <a:ext cx="2926080" cy="2926080"/>
          </a:xfrm>
          <a:prstGeom prst="ellipse">
            <a:avLst/>
          </a:prstGeom>
          <a:solidFill>
            <a:srgbClr val="047857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" y="914400"/>
            <a:ext cx="868680" cy="86868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4283" y="1122883"/>
            <a:ext cx="451714" cy="45171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85800" y="201168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 FOR NBN LIVING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685800" y="2423160"/>
            <a:ext cx="106070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your network, in any country,</a:t>
            </a:r>
            <a:endParaRPr lang="en-US" sz="42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losing along the way.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685800" y="4251960"/>
            <a:ext cx="98755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7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simple way for every member to get paid fast: using the network itself as liquidity, and stable digital money only when needed.</a:t>
            </a:r>
            <a:endParaRPr lang="en-US" sz="17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806440"/>
            <a:ext cx="384048" cy="384048"/>
          </a:xfrm>
          <a:prstGeom prst="rect">
            <a:avLst/>
          </a:prstGeom>
        </p:spPr>
      </p:pic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5806440"/>
            <a:ext cx="384048" cy="38404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737360" y="5815584"/>
            <a:ext cx="9768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7FA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Wallet-as-a-Service + stablecoins · June 2026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proposal, in two steps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flow, end to end: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920240"/>
            <a:ext cx="5090008" cy="2971800"/>
          </a:xfrm>
          <a:prstGeom prst="roundRect">
            <a:avLst>
              <a:gd name="adj" fmla="val 4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97280" y="2331720"/>
            <a:ext cx="914400" cy="9144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233172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4495648" y="2377440"/>
            <a:ext cx="822960" cy="82296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01388" y="258318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43000" y="3474720"/>
            <a:ext cx="41756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· Match (local)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1143000" y="3977640"/>
            <a:ext cx="417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identify who wants cash and who wants to buy, and match them within the same country. Balance moves via the wallet; cash changes hands locally.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2148840" y="2560320"/>
            <a:ext cx="1783080" cy="457200"/>
          </a:xfrm>
          <a:prstGeom prst="roundRect">
            <a:avLst>
              <a:gd name="adj" fmla="val 50000"/>
            </a:avLst>
          </a:prstGeom>
          <a:solidFill>
            <a:srgbClr val="F1FAF6"/>
          </a:solidFill>
          <a:ln/>
        </p:spPr>
      </p:sp>
      <p:sp>
        <p:nvSpPr>
          <p:cNvPr id="12" name="Text 9"/>
          <p:cNvSpPr/>
          <p:nvPr/>
        </p:nvSpPr>
        <p:spPr>
          <a:xfrm>
            <a:off x="2148840" y="256032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Settles ~40%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794096" y="3040380"/>
            <a:ext cx="6035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3400" dirty="0"/>
          </a:p>
        </p:txBody>
      </p:sp>
      <p:sp>
        <p:nvSpPr>
          <p:cNvPr id="14" name="Shape 11"/>
          <p:cNvSpPr/>
          <p:nvPr/>
        </p:nvSpPr>
        <p:spPr>
          <a:xfrm>
            <a:off x="6415888" y="1920240"/>
            <a:ext cx="5090008" cy="2971800"/>
          </a:xfrm>
          <a:prstGeom prst="roundRect">
            <a:avLst>
              <a:gd name="adj" fmla="val 4000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6827368" y="2331720"/>
            <a:ext cx="914400" cy="9144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6" name="Text 13"/>
          <p:cNvSpPr/>
          <p:nvPr/>
        </p:nvSpPr>
        <p:spPr>
          <a:xfrm>
            <a:off x="6827368" y="233172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0722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800" dirty="0"/>
          </a:p>
        </p:txBody>
      </p:sp>
      <p:sp>
        <p:nvSpPr>
          <p:cNvPr id="17" name="Shape 14"/>
          <p:cNvSpPr/>
          <p:nvPr/>
        </p:nvSpPr>
        <p:spPr>
          <a:xfrm>
            <a:off x="10225735" y="2377440"/>
            <a:ext cx="822960" cy="82296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1475" y="2583180"/>
            <a:ext cx="411480" cy="41148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6873088" y="3474720"/>
            <a:ext cx="41756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· Convert</a:t>
            </a:r>
            <a:endParaRPr lang="en-US" sz="1900" dirty="0"/>
          </a:p>
        </p:txBody>
      </p:sp>
      <p:sp>
        <p:nvSpPr>
          <p:cNvPr id="20" name="Text 16"/>
          <p:cNvSpPr/>
          <p:nvPr/>
        </p:nvSpPr>
        <p:spPr>
          <a:xfrm>
            <a:off x="6873088" y="3977640"/>
            <a:ext cx="4175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finds no local match is converted to USDT/USDC and sent in minutes. No one is left unpaid.</a:t>
            </a:r>
            <a:endParaRPr lang="en-US" sz="1300" dirty="0"/>
          </a:p>
        </p:txBody>
      </p:sp>
      <p:sp>
        <p:nvSpPr>
          <p:cNvPr id="21" name="Shape 17"/>
          <p:cNvSpPr/>
          <p:nvPr/>
        </p:nvSpPr>
        <p:spPr>
          <a:xfrm>
            <a:off x="7878928" y="2560320"/>
            <a:ext cx="1783080" cy="45720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/>
        </p:spPr>
      </p:sp>
      <p:sp>
        <p:nvSpPr>
          <p:cNvPr id="22" name="Text 18"/>
          <p:cNvSpPr/>
          <p:nvPr/>
        </p:nvSpPr>
        <p:spPr>
          <a:xfrm>
            <a:off x="7878928" y="256032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722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remaining 20%</a:t>
            </a:r>
            <a:endParaRPr lang="en-US" sz="1200" dirty="0"/>
          </a:p>
        </p:txBody>
      </p:sp>
      <p:sp>
        <p:nvSpPr>
          <p:cNvPr id="23" name="Shape 19"/>
          <p:cNvSpPr/>
          <p:nvPr/>
        </p:nvSpPr>
        <p:spPr>
          <a:xfrm>
            <a:off x="685800" y="5120640"/>
            <a:ext cx="10820095" cy="868680"/>
          </a:xfrm>
          <a:prstGeom prst="roundRect">
            <a:avLst>
              <a:gd name="adj" fmla="val 9474"/>
            </a:avLst>
          </a:prstGeom>
          <a:solidFill>
            <a:srgbClr val="047857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978408" y="5280660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568" y="5417820"/>
            <a:ext cx="274320" cy="27432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691640" y="5120640"/>
            <a:ext cx="953993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4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network pays itself first; only the leftover is converted to stablecoin. Two ways to get paid, one integration.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— Match: the wallet service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80160"/>
            <a:ext cx="108200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embed wallets in NBN to match, within each country, whoever wants cash with whoever wants to buy.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2011680"/>
            <a:ext cx="10820095" cy="1261872"/>
          </a:xfrm>
          <a:prstGeom prst="roundRect">
            <a:avLst>
              <a:gd name="adj" fmla="val 652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78408" y="2258568"/>
            <a:ext cx="768096" cy="768096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0432" y="2450592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011680" y="2212848"/>
            <a:ext cx="92198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wallets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2011680" y="2615184"/>
            <a:ext cx="917417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member gets a wallet inside NBN's platform, ready to send and receive balance.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85800" y="3474720"/>
            <a:ext cx="10820095" cy="1261872"/>
          </a:xfrm>
          <a:prstGeom prst="roundRect">
            <a:avLst>
              <a:gd name="adj" fmla="val 6522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978408" y="3721608"/>
            <a:ext cx="768096" cy="768096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432" y="3913632"/>
            <a:ext cx="384048" cy="3840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011680" y="3675888"/>
            <a:ext cx="92198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P2P matching</a:t>
            </a:r>
            <a:endParaRPr lang="en-US" sz="1650" dirty="0"/>
          </a:p>
        </p:txBody>
      </p:sp>
      <p:sp>
        <p:nvSpPr>
          <p:cNvPr id="13" name="Text 9"/>
          <p:cNvSpPr/>
          <p:nvPr/>
        </p:nvSpPr>
        <p:spPr>
          <a:xfrm>
            <a:off x="2011680" y="4078224"/>
            <a:ext cx="917417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Wallet-to-wallet transfers between members in the same country or team — the heart of Step 1.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85800" y="4937760"/>
            <a:ext cx="10820095" cy="1261872"/>
          </a:xfrm>
          <a:prstGeom prst="roundRect">
            <a:avLst>
              <a:gd name="adj" fmla="val 652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978408" y="5184648"/>
            <a:ext cx="768096" cy="768096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432" y="5376672"/>
            <a:ext cx="384048" cy="3840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011680" y="5138928"/>
            <a:ext cx="92198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Clearing and record (TXT)</a:t>
            </a:r>
            <a:endParaRPr lang="en-US" sz="1650" dirty="0"/>
          </a:p>
        </p:txBody>
      </p:sp>
      <p:sp>
        <p:nvSpPr>
          <p:cNvPr id="18" name="Text 13"/>
          <p:cNvSpPr/>
          <p:nvPr/>
        </p:nvSpPr>
        <p:spPr>
          <a:xfrm>
            <a:off x="2011680" y="5541264"/>
            <a:ext cx="917417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match everything possible locally and record every move: an auditable ledger of the network.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— Convert: settlement in stablecoins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80160"/>
            <a:ext cx="108200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balance not matched locally is converted to digital dollars, using the internal record as the basis.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2011680"/>
            <a:ext cx="10820095" cy="1261872"/>
          </a:xfrm>
          <a:prstGeom prst="roundRect">
            <a:avLst>
              <a:gd name="adj" fmla="val 652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78408" y="2258568"/>
            <a:ext cx="768096" cy="768096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0432" y="2450592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011680" y="2212848"/>
            <a:ext cx="92198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record to chain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2011680" y="2615184"/>
            <a:ext cx="917417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take the pending balance from the record (TXT) and convert it into stablecoin.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85800" y="3474720"/>
            <a:ext cx="10820095" cy="1261872"/>
          </a:xfrm>
          <a:prstGeom prst="roundRect">
            <a:avLst>
              <a:gd name="adj" fmla="val 6522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978408" y="3721608"/>
            <a:ext cx="768096" cy="768096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432" y="3913632"/>
            <a:ext cx="384048" cy="3840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011680" y="3675888"/>
            <a:ext cx="92198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USDT or USDC by country</a:t>
            </a:r>
            <a:endParaRPr lang="en-US" sz="1650" dirty="0"/>
          </a:p>
        </p:txBody>
      </p:sp>
      <p:sp>
        <p:nvSpPr>
          <p:cNvPr id="13" name="Text 9"/>
          <p:cNvSpPr/>
          <p:nvPr/>
        </p:nvSpPr>
        <p:spPr>
          <a:xfrm>
            <a:off x="2011680" y="4078224"/>
            <a:ext cx="917417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pick the coin and network by where the member cashes out, so they receive with no friction.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85800" y="4937760"/>
            <a:ext cx="10820095" cy="1261872"/>
          </a:xfrm>
          <a:prstGeom prst="roundRect">
            <a:avLst>
              <a:gd name="adj" fmla="val 652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978408" y="5184648"/>
            <a:ext cx="768096" cy="768096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432" y="5376672"/>
            <a:ext cx="384048" cy="3840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011680" y="5138928"/>
            <a:ext cx="92198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Payout in minutes, 24/7</a:t>
            </a:r>
            <a:endParaRPr lang="en-US" sz="1650" dirty="0"/>
          </a:p>
        </p:txBody>
      </p:sp>
      <p:sp>
        <p:nvSpPr>
          <p:cNvPr id="18" name="Text 13"/>
          <p:cNvSpPr/>
          <p:nvPr/>
        </p:nvSpPr>
        <p:spPr>
          <a:xfrm>
            <a:off x="2011680" y="5541264"/>
            <a:ext cx="917417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Fast, global and low-cost — the best vehicle to move money worldwide today.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paid is easy: the network already exists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8016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reinvent anything. Members are already registered and already earned their money — the logic is they get paid, no barriers.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78308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2135124"/>
            <a:ext cx="713232" cy="713232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8428" y="2313432"/>
            <a:ext cx="356616" cy="35661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28800" y="2002536"/>
            <a:ext cx="38784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network already exists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1828800" y="2386584"/>
            <a:ext cx="38327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are already enrolled in NBN. We don't start from zero or ask for new sign-ups.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6301588" y="178308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575908" y="2135124"/>
            <a:ext cx="713232" cy="713232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4216" y="2313432"/>
            <a:ext cx="356616" cy="35661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444588" y="2002536"/>
            <a:ext cx="38784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money is already theirs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7444588" y="2386584"/>
            <a:ext cx="38327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they earned their commission, it's theirs. We don't put up barriers to what belongs to them.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685800" y="347472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960120" y="3826764"/>
            <a:ext cx="713232" cy="713232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428" y="4005072"/>
            <a:ext cx="356616" cy="35661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828800" y="3694176"/>
            <a:ext cx="38784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access</a:t>
            </a:r>
            <a:endParaRPr lang="en-US" sz="1550" dirty="0"/>
          </a:p>
        </p:txBody>
      </p:sp>
      <p:sp>
        <p:nvSpPr>
          <p:cNvPr id="18" name="Text 13"/>
          <p:cNvSpPr/>
          <p:nvPr/>
        </p:nvSpPr>
        <p:spPr>
          <a:xfrm>
            <a:off x="1828800" y="4078224"/>
            <a:ext cx="38327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their account already created, they open their wallet and move their balance in seconds.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301588" y="347472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575908" y="3826764"/>
            <a:ext cx="713232" cy="713232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4216" y="4005072"/>
            <a:ext cx="356616" cy="356616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444588" y="3694176"/>
            <a:ext cx="38784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conversion</a:t>
            </a:r>
            <a:endParaRPr lang="en-US" sz="1550" dirty="0"/>
          </a:p>
        </p:txBody>
      </p:sp>
      <p:sp>
        <p:nvSpPr>
          <p:cNvPr id="23" name="Text 17"/>
          <p:cNvSpPr/>
          <p:nvPr/>
        </p:nvSpPr>
        <p:spPr>
          <a:xfrm>
            <a:off x="7444588" y="4078224"/>
            <a:ext cx="38327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conversion is needed, their balance is swapped for a stablecoin. One step, no hassle.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685800" y="5148072"/>
            <a:ext cx="10820095" cy="841248"/>
          </a:xfrm>
          <a:prstGeom prst="roundRect">
            <a:avLst>
              <a:gd name="adj" fmla="val 9783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1005840" y="5294376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5431536"/>
            <a:ext cx="274320" cy="27432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737360" y="5148072"/>
            <a:ext cx="9448495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new friction: the network is there, the money is already theirs — we just move it.</a:t>
            </a:r>
            <a:endParaRPr lang="en-US" sz="15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model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80160"/>
            <a:ext cx="108200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volume-aligned structure. Figures are illustrative, to be agreed with NBN Living.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2011680"/>
            <a:ext cx="3332378" cy="2606040"/>
          </a:xfrm>
          <a:prstGeom prst="roundRect">
            <a:avLst>
              <a:gd name="adj" fmla="val 3509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940509" y="2377440"/>
            <a:ext cx="822960" cy="8229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6249" y="258318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86968" y="3337560"/>
            <a:ext cx="293004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(one-time)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923544" y="3840480"/>
            <a:ext cx="285689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 setup and connection to NBN's platform. Scope and cost defined during the pilot.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429658" y="2011680"/>
            <a:ext cx="3332378" cy="2606040"/>
          </a:xfrm>
          <a:prstGeom prst="roundRect">
            <a:avLst>
              <a:gd name="adj" fmla="val 3509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684368" y="2377440"/>
            <a:ext cx="822960" cy="8229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0108" y="258318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630826" y="3337560"/>
            <a:ext cx="293004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— per transaction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4667402" y="3840480"/>
            <a:ext cx="285689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low fee per match (transfer) between wallets. This is where most volume moves.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8173517" y="2011680"/>
            <a:ext cx="3332378" cy="2606040"/>
          </a:xfrm>
          <a:prstGeom prst="roundRect">
            <a:avLst>
              <a:gd name="adj" fmla="val 3509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9428226" y="2377440"/>
            <a:ext cx="822960" cy="8229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3966" y="258318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374685" y="3337560"/>
            <a:ext cx="293004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— per conversion</a:t>
            </a:r>
            <a:endParaRPr lang="en-US" sz="1550" dirty="0"/>
          </a:p>
        </p:txBody>
      </p:sp>
      <p:sp>
        <p:nvSpPr>
          <p:cNvPr id="18" name="Text 13"/>
          <p:cNvSpPr/>
          <p:nvPr/>
        </p:nvSpPr>
        <p:spPr>
          <a:xfrm>
            <a:off x="8411261" y="3840480"/>
            <a:ext cx="285689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fee only on the balance converted to USDT/USDC (≈ 20%).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85800" y="5029200"/>
            <a:ext cx="10820095" cy="868680"/>
          </a:xfrm>
          <a:prstGeom prst="roundRect">
            <a:avLst>
              <a:gd name="adj" fmla="val 9474"/>
            </a:avLst>
          </a:prstGeom>
          <a:solidFill>
            <a:srgbClr val="047857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1005840" y="5189220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5326380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737360" y="5029200"/>
            <a:ext cx="94484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terms to discuss — they adjust to the network's real volume.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8016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signing to the first stablecoin payout.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2011680"/>
            <a:ext cx="2499284" cy="2743200"/>
          </a:xfrm>
          <a:prstGeom prst="roundRect">
            <a:avLst>
              <a:gd name="adj" fmla="val 3659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51394" y="2331720"/>
            <a:ext cx="768096" cy="768096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1551394" y="2331720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822960" y="3291840"/>
            <a:ext cx="22249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50392" y="3767328"/>
            <a:ext cx="21701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the matching with a network segment.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1158202" y="4187952"/>
            <a:ext cx="1554480" cy="38404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</p:spPr>
      </p:sp>
      <p:sp>
        <p:nvSpPr>
          <p:cNvPr id="10" name="Text 8"/>
          <p:cNvSpPr/>
          <p:nvPr/>
        </p:nvSpPr>
        <p:spPr>
          <a:xfrm>
            <a:off x="1158202" y="4187952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 weeks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194228" y="3017520"/>
            <a:ext cx="292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3459404" y="2011680"/>
            <a:ext cx="2499284" cy="2743200"/>
          </a:xfrm>
          <a:prstGeom prst="roundRect">
            <a:avLst>
              <a:gd name="adj" fmla="val 3659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324998" y="2331720"/>
            <a:ext cx="768096" cy="768096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4" name="Text 12"/>
          <p:cNvSpPr/>
          <p:nvPr/>
        </p:nvSpPr>
        <p:spPr>
          <a:xfrm>
            <a:off x="4324998" y="2331720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3596564" y="3291840"/>
            <a:ext cx="22249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wallets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623996" y="3767328"/>
            <a:ext cx="21701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WaaS and P2P transfers inside NBN.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931806" y="4187952"/>
            <a:ext cx="1554480" cy="38404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</p:spPr>
      </p:sp>
      <p:sp>
        <p:nvSpPr>
          <p:cNvPr id="18" name="Text 16"/>
          <p:cNvSpPr/>
          <p:nvPr/>
        </p:nvSpPr>
        <p:spPr>
          <a:xfrm>
            <a:off x="3931806" y="4187952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4–6 weeks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67832" y="3017520"/>
            <a:ext cx="292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6233008" y="2011680"/>
            <a:ext cx="2499284" cy="2743200"/>
          </a:xfrm>
          <a:prstGeom prst="roundRect">
            <a:avLst>
              <a:gd name="adj" fmla="val 3659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098602" y="2331720"/>
            <a:ext cx="768096" cy="768096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22" name="Text 20"/>
          <p:cNvSpPr/>
          <p:nvPr/>
        </p:nvSpPr>
        <p:spPr>
          <a:xfrm>
            <a:off x="7098602" y="2331720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6370168" y="3291840"/>
            <a:ext cx="22249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397600" y="3767328"/>
            <a:ext cx="21701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USDT/USDC payouts for the balance that leaves.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705410" y="4187952"/>
            <a:ext cx="1554480" cy="38404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</p:spPr>
      </p:sp>
      <p:sp>
        <p:nvSpPr>
          <p:cNvPr id="26" name="Text 24"/>
          <p:cNvSpPr/>
          <p:nvPr/>
        </p:nvSpPr>
        <p:spPr>
          <a:xfrm>
            <a:off x="6705410" y="4187952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2–4 weeks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8741435" y="3017520"/>
            <a:ext cx="29260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200" dirty="0"/>
          </a:p>
        </p:txBody>
      </p:sp>
      <p:sp>
        <p:nvSpPr>
          <p:cNvPr id="28" name="Shape 26"/>
          <p:cNvSpPr/>
          <p:nvPr/>
        </p:nvSpPr>
        <p:spPr>
          <a:xfrm>
            <a:off x="9006611" y="2011680"/>
            <a:ext cx="2499284" cy="2743200"/>
          </a:xfrm>
          <a:prstGeom prst="roundRect">
            <a:avLst>
              <a:gd name="adj" fmla="val 3659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9872205" y="2331720"/>
            <a:ext cx="768096" cy="768096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0" name="Text 28"/>
          <p:cNvSpPr/>
          <p:nvPr/>
        </p:nvSpPr>
        <p:spPr>
          <a:xfrm>
            <a:off x="9872205" y="2331720"/>
            <a:ext cx="768096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722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600" dirty="0"/>
          </a:p>
        </p:txBody>
      </p:sp>
      <p:sp>
        <p:nvSpPr>
          <p:cNvPr id="31" name="Text 29"/>
          <p:cNvSpPr/>
          <p:nvPr/>
        </p:nvSpPr>
        <p:spPr>
          <a:xfrm>
            <a:off x="9143771" y="3291840"/>
            <a:ext cx="22249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9171203" y="3767328"/>
            <a:ext cx="21701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countries and network volume.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9479013" y="4187952"/>
            <a:ext cx="1554480" cy="384048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/>
        </p:spPr>
      </p:sp>
      <p:sp>
        <p:nvSpPr>
          <p:cNvPr id="34" name="Text 32"/>
          <p:cNvSpPr/>
          <p:nvPr/>
        </p:nvSpPr>
        <p:spPr>
          <a:xfrm>
            <a:off x="9479013" y="4187952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722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85800" y="5074920"/>
            <a:ext cx="10820095" cy="822960"/>
          </a:xfrm>
          <a:prstGeom prst="roundRect">
            <a:avLst>
              <a:gd name="adj" fmla="val 10000"/>
            </a:avLst>
          </a:prstGeom>
          <a:solidFill>
            <a:srgbClr val="047857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1005840" y="5212080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3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" y="5349240"/>
            <a:ext cx="274320" cy="274320"/>
          </a:xfrm>
          <a:prstGeom prst="rect">
            <a:avLst/>
          </a:prstGeom>
        </p:spPr>
      </p:pic>
      <p:sp>
        <p:nvSpPr>
          <p:cNvPr id="38" name="Text 35"/>
          <p:cNvSpPr/>
          <p:nvPr/>
        </p:nvSpPr>
        <p:spPr>
          <a:xfrm>
            <a:off x="1737360" y="5074920"/>
            <a:ext cx="94484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timelines; refined after the pilot's scope is set.</a:t>
            </a:r>
            <a:endParaRPr lang="en-US" sz="14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NBN Living gains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685800" y="1691640"/>
            <a:ext cx="3362858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960120" y="1965960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8428" y="2144268"/>
            <a:ext cx="356616" cy="35661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41832" y="2770632"/>
            <a:ext cx="290565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cost and FX</a:t>
            </a:r>
            <a:endParaRPr lang="en-US" sz="1450" dirty="0"/>
          </a:p>
        </p:txBody>
      </p:sp>
      <p:sp>
        <p:nvSpPr>
          <p:cNvPr id="7" name="Text 4"/>
          <p:cNvSpPr/>
          <p:nvPr/>
        </p:nvSpPr>
        <p:spPr>
          <a:xfrm>
            <a:off x="941832" y="3108960"/>
            <a:ext cx="29056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Cross-border outflow drops; fewer fees and less exchange-rate loss.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4414418" y="1691640"/>
            <a:ext cx="3362858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688738" y="1965960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046" y="2144268"/>
            <a:ext cx="356616" cy="35661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670450" y="2770632"/>
            <a:ext cx="290565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payouts</a:t>
            </a:r>
            <a:endParaRPr lang="en-US" sz="1450" dirty="0"/>
          </a:p>
        </p:txBody>
      </p:sp>
      <p:sp>
        <p:nvSpPr>
          <p:cNvPr id="12" name="Text 8"/>
          <p:cNvSpPr/>
          <p:nvPr/>
        </p:nvSpPr>
        <p:spPr>
          <a:xfrm>
            <a:off x="4670450" y="3108960"/>
            <a:ext cx="29056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get paid in minutes, 24/7, no waiting on traditional banking.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8143037" y="1691640"/>
            <a:ext cx="3362858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8417357" y="1965960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665" y="2144268"/>
            <a:ext cx="356616" cy="356616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8399069" y="2770632"/>
            <a:ext cx="290565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retention</a:t>
            </a:r>
            <a:endParaRPr lang="en-US" sz="1450" dirty="0"/>
          </a:p>
        </p:txBody>
      </p:sp>
      <p:sp>
        <p:nvSpPr>
          <p:cNvPr id="17" name="Text 12"/>
          <p:cNvSpPr/>
          <p:nvPr/>
        </p:nvSpPr>
        <p:spPr>
          <a:xfrm>
            <a:off x="8399069" y="3108960"/>
            <a:ext cx="29056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Easy, fast payouts keep members active and motivated.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685800" y="3886200"/>
            <a:ext cx="3362858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960120" y="4160520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8428" y="4338828"/>
            <a:ext cx="356616" cy="356616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941832" y="4965192"/>
            <a:ext cx="290565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liquidity</a:t>
            </a:r>
            <a:endParaRPr lang="en-US" sz="1450" dirty="0"/>
          </a:p>
        </p:txBody>
      </p:sp>
      <p:sp>
        <p:nvSpPr>
          <p:cNvPr id="22" name="Text 16"/>
          <p:cNvSpPr/>
          <p:nvPr/>
        </p:nvSpPr>
        <p:spPr>
          <a:xfrm>
            <a:off x="941832" y="5303520"/>
            <a:ext cx="29056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network pays itself: balance circulates before touching a bank.</a:t>
            </a:r>
            <a:endParaRPr lang="en-US" sz="1050" dirty="0"/>
          </a:p>
        </p:txBody>
      </p:sp>
      <p:sp>
        <p:nvSpPr>
          <p:cNvPr id="23" name="Shape 17"/>
          <p:cNvSpPr/>
          <p:nvPr/>
        </p:nvSpPr>
        <p:spPr>
          <a:xfrm>
            <a:off x="4414418" y="3886200"/>
            <a:ext cx="3362858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4688738" y="4160520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7046" y="4338828"/>
            <a:ext cx="356616" cy="356616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4670450" y="4965192"/>
            <a:ext cx="290565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Multi-country coverage</a:t>
            </a:r>
            <a:endParaRPr lang="en-US" sz="1450" dirty="0"/>
          </a:p>
        </p:txBody>
      </p:sp>
      <p:sp>
        <p:nvSpPr>
          <p:cNvPr id="27" name="Text 20"/>
          <p:cNvSpPr/>
          <p:nvPr/>
        </p:nvSpPr>
        <p:spPr>
          <a:xfrm>
            <a:off x="4670450" y="5303520"/>
            <a:ext cx="29056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Mexico, the U.S., Peru, Colombia, Spain and more, with a single integration.</a:t>
            </a:r>
            <a:endParaRPr lang="en-US" sz="1050" dirty="0"/>
          </a:p>
        </p:txBody>
      </p:sp>
      <p:sp>
        <p:nvSpPr>
          <p:cNvPr id="28" name="Shape 21"/>
          <p:cNvSpPr/>
          <p:nvPr/>
        </p:nvSpPr>
        <p:spPr>
          <a:xfrm>
            <a:off x="8143037" y="3886200"/>
            <a:ext cx="3362858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9" name="Shape 22"/>
          <p:cNvSpPr/>
          <p:nvPr/>
        </p:nvSpPr>
        <p:spPr>
          <a:xfrm>
            <a:off x="8417357" y="4160520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3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5665" y="4338828"/>
            <a:ext cx="356616" cy="356616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8399069" y="4965192"/>
            <a:ext cx="290565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is recorded</a:t>
            </a:r>
            <a:endParaRPr lang="en-US" sz="1450" dirty="0"/>
          </a:p>
        </p:txBody>
      </p:sp>
      <p:sp>
        <p:nvSpPr>
          <p:cNvPr id="32" name="Text 24"/>
          <p:cNvSpPr/>
          <p:nvPr/>
        </p:nvSpPr>
        <p:spPr>
          <a:xfrm>
            <a:off x="8399069" y="5303520"/>
            <a:ext cx="29056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move stays clear inside NBN's own platform.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722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554480" y="4206240"/>
            <a:ext cx="4572000" cy="4572000"/>
          </a:xfrm>
          <a:prstGeom prst="ellipse">
            <a:avLst/>
          </a:prstGeom>
          <a:solidFill>
            <a:srgbClr val="0D3528"/>
          </a:solidFill>
          <a:ln/>
        </p:spPr>
      </p:sp>
      <p:sp>
        <p:nvSpPr>
          <p:cNvPr id="3" name="Shape 1"/>
          <p:cNvSpPr/>
          <p:nvPr/>
        </p:nvSpPr>
        <p:spPr>
          <a:xfrm>
            <a:off x="-731520" y="5029200"/>
            <a:ext cx="2834640" cy="2834640"/>
          </a:xfrm>
          <a:prstGeom prst="ellipse">
            <a:avLst/>
          </a:prstGeom>
          <a:solidFill>
            <a:srgbClr val="047857"/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594360"/>
            <a:ext cx="1082009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start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85800" y="1371600"/>
            <a:ext cx="10241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5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of this is delivered by Tokiia: one solution in two steps — local matching in wallets, and conversion to stablecoin when needed.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85800" y="2514600"/>
            <a:ext cx="3362858" cy="2240280"/>
          </a:xfrm>
          <a:prstGeom prst="roundRect">
            <a:avLst>
              <a:gd name="adj" fmla="val 4082"/>
            </a:avLst>
          </a:prstGeom>
          <a:solidFill>
            <a:srgbClr val="0D3528"/>
          </a:solidFill>
          <a:ln/>
        </p:spPr>
      </p:sp>
      <p:sp>
        <p:nvSpPr>
          <p:cNvPr id="7" name="Shape 5"/>
          <p:cNvSpPr/>
          <p:nvPr/>
        </p:nvSpPr>
        <p:spPr>
          <a:xfrm>
            <a:off x="1005840" y="2834640"/>
            <a:ext cx="749808" cy="74980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3292" y="3022092"/>
            <a:ext cx="374904" cy="37490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33272" y="3703320"/>
            <a:ext cx="272277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1033272" y="4087368"/>
            <a:ext cx="270449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a network segment to validate local matching and the flows.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414418" y="2514600"/>
            <a:ext cx="3362858" cy="2240280"/>
          </a:xfrm>
          <a:prstGeom prst="roundRect">
            <a:avLst>
              <a:gd name="adj" fmla="val 4082"/>
            </a:avLst>
          </a:prstGeom>
          <a:solidFill>
            <a:srgbClr val="0D3528"/>
          </a:solidFill>
          <a:ln/>
        </p:spPr>
      </p:sp>
      <p:sp>
        <p:nvSpPr>
          <p:cNvPr id="12" name="Shape 9"/>
          <p:cNvSpPr/>
          <p:nvPr/>
        </p:nvSpPr>
        <p:spPr>
          <a:xfrm>
            <a:off x="4734458" y="2834640"/>
            <a:ext cx="749808" cy="74980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1910" y="3022092"/>
            <a:ext cx="374904" cy="37490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761890" y="3703320"/>
            <a:ext cx="272277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— Wallets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4761890" y="4087368"/>
            <a:ext cx="270449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the wallet service and local matching into NBN Living.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8143037" y="2514600"/>
            <a:ext cx="3362858" cy="2240280"/>
          </a:xfrm>
          <a:prstGeom prst="roundRect">
            <a:avLst>
              <a:gd name="adj" fmla="val 4082"/>
            </a:avLst>
          </a:prstGeom>
          <a:solidFill>
            <a:srgbClr val="0D3528"/>
          </a:solidFill>
          <a:ln/>
        </p:spPr>
      </p:sp>
      <p:sp>
        <p:nvSpPr>
          <p:cNvPr id="17" name="Shape 13"/>
          <p:cNvSpPr/>
          <p:nvPr/>
        </p:nvSpPr>
        <p:spPr>
          <a:xfrm>
            <a:off x="8463077" y="2834640"/>
            <a:ext cx="749808" cy="749808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0529" y="3022092"/>
            <a:ext cx="374904" cy="37490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490509" y="3703320"/>
            <a:ext cx="272277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— Conversion</a:t>
            </a:r>
            <a:endParaRPr lang="en-US" sz="1700" dirty="0"/>
          </a:p>
        </p:txBody>
      </p:sp>
      <p:sp>
        <p:nvSpPr>
          <p:cNvPr id="20" name="Text 15"/>
          <p:cNvSpPr/>
          <p:nvPr/>
        </p:nvSpPr>
        <p:spPr>
          <a:xfrm>
            <a:off x="8490509" y="4087368"/>
            <a:ext cx="270449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 USDT/USDC payouts for the balance that isn't matched.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Tokiia · Windoce LLC · WhatsApp +1 408 415 1033 · linkedin.com/in/pedro-llerena-montes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starts every time it's payout day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417320"/>
            <a:ext cx="10820095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NBN Living has a network growing across many countries. Every payout cycle, thousands of members wait to receive their money — and almost all are in a different country.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85800" y="288036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network is spread around the world: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85800" y="3383280"/>
            <a:ext cx="1243584" cy="56692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85800" y="3383280"/>
            <a:ext cx="12435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Mexico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130552" y="3383280"/>
            <a:ext cx="996696" cy="56692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30552" y="3383280"/>
            <a:ext cx="9966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328416" y="3383280"/>
            <a:ext cx="996696" cy="56692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28416" y="3383280"/>
            <a:ext cx="9966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Peru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26280" y="3383280"/>
            <a:ext cx="1490472" cy="56692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526280" y="3383280"/>
            <a:ext cx="1490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Colombia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17920" y="3383280"/>
            <a:ext cx="1120140" cy="566928"/>
          </a:xfrm>
          <a:prstGeom prst="roundRect">
            <a:avLst>
              <a:gd name="adj" fmla="val 50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217920" y="3383280"/>
            <a:ext cx="11201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Spain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539228" y="3383280"/>
            <a:ext cx="1490472" cy="566928"/>
          </a:xfrm>
          <a:prstGeom prst="roundRect">
            <a:avLst>
              <a:gd name="adj" fmla="val 50000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539228" y="3383280"/>
            <a:ext cx="14904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more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85800" y="4800600"/>
            <a:ext cx="10820095" cy="1188720"/>
          </a:xfrm>
          <a:prstGeom prst="roundRect">
            <a:avLst>
              <a:gd name="adj" fmla="val 7692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51560" y="5038344"/>
            <a:ext cx="713232" cy="713232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9868" y="5216652"/>
            <a:ext cx="356616" cy="356616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2011680" y="4800600"/>
            <a:ext cx="9174175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that money, person by person and country by country, is slow, costly and fragile.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paying becomes a serious headache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Doing it the traditional way hits three walls, in every country: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965960"/>
            <a:ext cx="3383280" cy="2240280"/>
          </a:xfrm>
          <a:prstGeom prst="roundRect">
            <a:avLst>
              <a:gd name="adj" fmla="val 4082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78408" y="2276856"/>
            <a:ext cx="768096" cy="768096"/>
          </a:xfrm>
          <a:prstGeom prst="ellipse">
            <a:avLst/>
          </a:prstGeom>
          <a:solidFill>
            <a:srgbClr val="D6485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0432" y="246888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78408" y="315468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978408" y="3593592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8A5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international transfer can take days to arrive. The member waits… and loses motivation.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462272" y="1965960"/>
            <a:ext cx="3383280" cy="2240280"/>
          </a:xfrm>
          <a:prstGeom prst="roundRect">
            <a:avLst>
              <a:gd name="adj" fmla="val 4082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2276856"/>
            <a:ext cx="768096" cy="768096"/>
          </a:xfrm>
          <a:prstGeom prst="ellipse">
            <a:avLst/>
          </a:prstGeom>
          <a:solidFill>
            <a:srgbClr val="D6485A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6904" y="2468880"/>
            <a:ext cx="384048" cy="3840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754880" y="315468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Expensive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4754880" y="3593592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8A5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transfer loses value to bank fees and currency conversion. The money arrives trimmed.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8238744" y="1965960"/>
            <a:ext cx="3383280" cy="2240280"/>
          </a:xfrm>
          <a:prstGeom prst="roundRect">
            <a:avLst>
              <a:gd name="adj" fmla="val 4082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531352" y="2276856"/>
            <a:ext cx="768096" cy="768096"/>
          </a:xfrm>
          <a:prstGeom prst="ellipse">
            <a:avLst/>
          </a:prstGeom>
          <a:solidFill>
            <a:srgbClr val="D6485A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376" y="2468880"/>
            <a:ext cx="384048" cy="3840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531352" y="315468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</a:t>
            </a:r>
            <a:endParaRPr lang="en-US" sz="1800" dirty="0"/>
          </a:p>
        </p:txBody>
      </p:sp>
      <p:sp>
        <p:nvSpPr>
          <p:cNvPr id="18" name="Text 13"/>
          <p:cNvSpPr/>
          <p:nvPr/>
        </p:nvSpPr>
        <p:spPr>
          <a:xfrm>
            <a:off x="8531352" y="3593592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8A5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accounts, requirements and rules in each country. What works in Mexico fails in Spain.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85800" y="4709160"/>
            <a:ext cx="10820095" cy="1143000"/>
          </a:xfrm>
          <a:prstGeom prst="roundRect">
            <a:avLst>
              <a:gd name="adj" fmla="val 8000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1051560" y="4951476"/>
            <a:ext cx="658368" cy="658368"/>
          </a:xfrm>
          <a:prstGeom prst="ellipse">
            <a:avLst/>
          </a:prstGeom>
          <a:solidFill>
            <a:srgbClr val="D6485A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152" y="5116068"/>
            <a:ext cx="329184" cy="32918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965960" y="4709160"/>
            <a:ext cx="921989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While the money travels, the member waits — and the network loses momentum.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see it with an example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8016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Imagine one payout cycle: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85800" y="16002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$80,000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4069080" y="1737360"/>
            <a:ext cx="74368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benefits to distribute to the network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85800" y="269748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the network doesn't want the same thing. It splits in two: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68580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cash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579815" y="3200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D648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· $48,000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85800" y="3584448"/>
            <a:ext cx="10820095" cy="457200"/>
          </a:xfrm>
          <a:prstGeom prst="roundRect">
            <a:avLst>
              <a:gd name="adj" fmla="val 50000"/>
            </a:avLst>
          </a:prstGeom>
          <a:solidFill>
            <a:srgbClr val="E6EFEA"/>
          </a:solidFill>
          <a:ln/>
        </p:spPr>
      </p:sp>
      <p:sp>
        <p:nvSpPr>
          <p:cNvPr id="10" name="Shape 8"/>
          <p:cNvSpPr/>
          <p:nvPr/>
        </p:nvSpPr>
        <p:spPr>
          <a:xfrm>
            <a:off x="685800" y="3584448"/>
            <a:ext cx="6492057" cy="457200"/>
          </a:xfrm>
          <a:prstGeom prst="roundRect">
            <a:avLst>
              <a:gd name="adj" fmla="val 50000"/>
            </a:avLst>
          </a:prstGeom>
          <a:solidFill>
            <a:srgbClr val="D6485A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85800" y="426110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to buy product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579815" y="4261104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· $32,000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85800" y="4645152"/>
            <a:ext cx="10820095" cy="457200"/>
          </a:xfrm>
          <a:prstGeom prst="roundRect">
            <a:avLst>
              <a:gd name="adj" fmla="val 50000"/>
            </a:avLst>
          </a:prstGeom>
          <a:solidFill>
            <a:srgbClr val="E6EFEA"/>
          </a:solidFill>
          <a:ln/>
        </p:spPr>
      </p:sp>
      <p:sp>
        <p:nvSpPr>
          <p:cNvPr id="14" name="Shape 12"/>
          <p:cNvSpPr/>
          <p:nvPr/>
        </p:nvSpPr>
        <p:spPr>
          <a:xfrm>
            <a:off x="685800" y="4645152"/>
            <a:ext cx="4328038" cy="45720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85800" y="5440680"/>
            <a:ext cx="10820095" cy="868680"/>
          </a:xfrm>
          <a:prstGeom prst="roundRect">
            <a:avLst>
              <a:gd name="adj" fmla="val 9474"/>
            </a:avLst>
          </a:prstGeom>
          <a:solidFill>
            <a:srgbClr val="D6485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978408" y="5600700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5568" y="5737860"/>
            <a:ext cx="274320" cy="27432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691640" y="5440680"/>
            <a:ext cx="953993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Today, the $48,000 from the cash group would have to leave across borders.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22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554480" y="-1463040"/>
            <a:ext cx="4206240" cy="4206240"/>
          </a:xfrm>
          <a:prstGeom prst="ellipse">
            <a:avLst/>
          </a:prstGeom>
          <a:solidFill>
            <a:srgbClr val="0D3528"/>
          </a:solidFill>
          <a:ln/>
        </p:spPr>
      </p:sp>
      <p:sp>
        <p:nvSpPr>
          <p:cNvPr id="3" name="Shape 1"/>
          <p:cNvSpPr/>
          <p:nvPr/>
        </p:nvSpPr>
        <p:spPr>
          <a:xfrm>
            <a:off x="9692640" y="4023360"/>
            <a:ext cx="4389120" cy="4389120"/>
          </a:xfrm>
          <a:prstGeom prst="ellipse">
            <a:avLst/>
          </a:prstGeom>
          <a:solidFill>
            <a:srgbClr val="0D3528"/>
          </a:solidFill>
          <a:ln/>
        </p:spPr>
      </p:sp>
      <p:sp>
        <p:nvSpPr>
          <p:cNvPr id="4" name="Shape 2"/>
          <p:cNvSpPr/>
          <p:nvPr/>
        </p:nvSpPr>
        <p:spPr>
          <a:xfrm>
            <a:off x="5592928" y="1371600"/>
            <a:ext cx="1005840" cy="10058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4388" y="162306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2697480"/>
            <a:ext cx="10362895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if most of that money</a:t>
            </a:r>
            <a:endParaRPr lang="en-US" sz="36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had to leave the country?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914400" y="4754880"/>
            <a:ext cx="103628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answer is already inside your own network.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idea: the network already holds the answer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the same team and the same country, two members complement each other — even if they don't know it: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874520"/>
            <a:ext cx="4297680" cy="3383280"/>
          </a:xfrm>
          <a:prstGeom prst="roundRect">
            <a:avLst>
              <a:gd name="adj" fmla="val 3243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331720" y="2240280"/>
            <a:ext cx="1005840" cy="100584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53005" y="2461565"/>
            <a:ext cx="563270" cy="56327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33832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María — Peru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1783080" y="3813048"/>
            <a:ext cx="2103120" cy="411480"/>
          </a:xfrm>
          <a:prstGeom prst="roundRect">
            <a:avLst>
              <a:gd name="adj" fmla="val 48889"/>
            </a:avLst>
          </a:prstGeom>
          <a:solidFill>
            <a:srgbClr val="10B981"/>
          </a:solidFill>
          <a:ln/>
        </p:spPr>
      </p:sp>
      <p:sp>
        <p:nvSpPr>
          <p:cNvPr id="9" name="Text 6"/>
          <p:cNvSpPr/>
          <p:nvPr/>
        </p:nvSpPr>
        <p:spPr>
          <a:xfrm>
            <a:off x="1783080" y="381304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722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cash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1005840" y="438912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8000"/>
              </a:lnSpc>
              <a:buNone/>
            </a:pPr>
            <a:r>
              <a:rPr lang="en-US" sz="12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Earned $500 in commission balance, but needs the money in hand.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7208215" y="1874520"/>
            <a:ext cx="4297680" cy="3383280"/>
          </a:xfrm>
          <a:prstGeom prst="roundRect">
            <a:avLst>
              <a:gd name="adj" fmla="val 3243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8854135" y="2240280"/>
            <a:ext cx="1005840" cy="100584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5420" y="2461565"/>
            <a:ext cx="563270" cy="56327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391095" y="33832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Carlos — Peru</a:t>
            </a:r>
            <a:endParaRPr lang="en-US" sz="1800" dirty="0"/>
          </a:p>
        </p:txBody>
      </p:sp>
      <p:sp>
        <p:nvSpPr>
          <p:cNvPr id="15" name="Shape 11"/>
          <p:cNvSpPr/>
          <p:nvPr/>
        </p:nvSpPr>
        <p:spPr>
          <a:xfrm>
            <a:off x="8305495" y="3813048"/>
            <a:ext cx="2103120" cy="411480"/>
          </a:xfrm>
          <a:prstGeom prst="roundRect">
            <a:avLst>
              <a:gd name="adj" fmla="val 48889"/>
            </a:avLst>
          </a:prstGeom>
          <a:solidFill>
            <a:srgbClr val="10B981"/>
          </a:solidFill>
          <a:ln/>
        </p:spPr>
      </p:sp>
      <p:sp>
        <p:nvSpPr>
          <p:cNvPr id="16" name="Text 12"/>
          <p:cNvSpPr/>
          <p:nvPr/>
        </p:nvSpPr>
        <p:spPr>
          <a:xfrm>
            <a:off x="8305495" y="381304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722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product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7528255" y="438912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8000"/>
              </a:lnSpc>
              <a:buNone/>
            </a:pPr>
            <a:r>
              <a:rPr lang="en-US" sz="12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He's on María's team, in Peru. He'll buy $500 in products and would pay cash.</a:t>
            </a:r>
            <a:endParaRPr lang="en-US" sz="1250" dirty="0"/>
          </a:p>
        </p:txBody>
      </p:sp>
      <p:sp>
        <p:nvSpPr>
          <p:cNvPr id="18" name="Shape 14"/>
          <p:cNvSpPr/>
          <p:nvPr/>
        </p:nvSpPr>
        <p:spPr>
          <a:xfrm>
            <a:off x="5592928" y="2788920"/>
            <a:ext cx="1005840" cy="10058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4388" y="3040380"/>
            <a:ext cx="502920" cy="5029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166360" y="3886200"/>
            <a:ext cx="185897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4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need each other</a:t>
            </a:r>
            <a:endParaRPr lang="en-US" sz="1400" dirty="0"/>
          </a:p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4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they're in the same place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685800" y="5532120"/>
            <a:ext cx="10820095" cy="868680"/>
          </a:xfrm>
          <a:prstGeom prst="roundRect">
            <a:avLst>
              <a:gd name="adj" fmla="val 9474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978408" y="569214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568" y="5829300"/>
            <a:ext cx="274320" cy="2743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691640" y="5532120"/>
            <a:ext cx="953993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4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They're matched locally: María transfers her balance to Carlos, and Carlos hands her the cash right there, in Peru. Nothing crosses borders.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in action: local matching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María and Carlos, from the same team in Peru, match inside the wallet: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874520"/>
            <a:ext cx="2542032" cy="2743200"/>
          </a:xfrm>
          <a:prstGeom prst="roundRect">
            <a:avLst>
              <a:gd name="adj" fmla="val 3597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72768" y="2240280"/>
            <a:ext cx="768096" cy="76809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4792" y="2432304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50392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850392" y="320040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María transfers her balance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68680" y="3813048"/>
            <a:ext cx="21762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 passes her $500 to Carlos via the wallet, in seconds.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3209544" y="2880360"/>
            <a:ext cx="347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600" dirty="0"/>
          </a:p>
        </p:txBody>
      </p:sp>
      <p:sp>
        <p:nvSpPr>
          <p:cNvPr id="11" name="Shape 8"/>
          <p:cNvSpPr/>
          <p:nvPr/>
        </p:nvSpPr>
        <p:spPr>
          <a:xfrm>
            <a:off x="3538728" y="1874520"/>
            <a:ext cx="2542032" cy="2743200"/>
          </a:xfrm>
          <a:prstGeom prst="roundRect">
            <a:avLst>
              <a:gd name="adj" fmla="val 3597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425696" y="2240280"/>
            <a:ext cx="768096" cy="76809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720" y="2432304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703320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3703320" y="320040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Carlos buys from NBN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3721608" y="3813048"/>
            <a:ext cx="21762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receives the balance and uses it to buy his products.</a:t>
            </a:r>
            <a:endParaRPr lang="en-US" sz="1050" dirty="0"/>
          </a:p>
        </p:txBody>
      </p:sp>
      <p:sp>
        <p:nvSpPr>
          <p:cNvPr id="17" name="Text 13"/>
          <p:cNvSpPr/>
          <p:nvPr/>
        </p:nvSpPr>
        <p:spPr>
          <a:xfrm>
            <a:off x="6062472" y="2880360"/>
            <a:ext cx="347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600" dirty="0"/>
          </a:p>
        </p:txBody>
      </p:sp>
      <p:sp>
        <p:nvSpPr>
          <p:cNvPr id="18" name="Shape 14"/>
          <p:cNvSpPr/>
          <p:nvPr/>
        </p:nvSpPr>
        <p:spPr>
          <a:xfrm>
            <a:off x="6391656" y="1874520"/>
            <a:ext cx="2542032" cy="2743200"/>
          </a:xfrm>
          <a:prstGeom prst="roundRect">
            <a:avLst>
              <a:gd name="adj" fmla="val 3597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7278624" y="2240280"/>
            <a:ext cx="768096" cy="76809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648" y="2432304"/>
            <a:ext cx="384048" cy="38404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556248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22" name="Text 17"/>
          <p:cNvSpPr/>
          <p:nvPr/>
        </p:nvSpPr>
        <p:spPr>
          <a:xfrm>
            <a:off x="6556248" y="320040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Carlos hands over the cash</a:t>
            </a:r>
            <a:endParaRPr lang="en-US" sz="1400" dirty="0"/>
          </a:p>
        </p:txBody>
      </p:sp>
      <p:sp>
        <p:nvSpPr>
          <p:cNvPr id="23" name="Text 18"/>
          <p:cNvSpPr/>
          <p:nvPr/>
        </p:nvSpPr>
        <p:spPr>
          <a:xfrm>
            <a:off x="6574536" y="3813048"/>
            <a:ext cx="21762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gives María the $500 in hand, there in Peru — the money he'd spend anyway.</a:t>
            </a:r>
            <a:endParaRPr lang="en-US" sz="1050" dirty="0"/>
          </a:p>
        </p:txBody>
      </p:sp>
      <p:sp>
        <p:nvSpPr>
          <p:cNvPr id="24" name="Text 19"/>
          <p:cNvSpPr/>
          <p:nvPr/>
        </p:nvSpPr>
        <p:spPr>
          <a:xfrm>
            <a:off x="8915400" y="2880360"/>
            <a:ext cx="347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600" dirty="0"/>
          </a:p>
        </p:txBody>
      </p:sp>
      <p:sp>
        <p:nvSpPr>
          <p:cNvPr id="25" name="Shape 20"/>
          <p:cNvSpPr/>
          <p:nvPr/>
        </p:nvSpPr>
        <p:spPr>
          <a:xfrm>
            <a:off x="9244584" y="1874520"/>
            <a:ext cx="2542032" cy="2743200"/>
          </a:xfrm>
          <a:prstGeom prst="roundRect">
            <a:avLst>
              <a:gd name="adj" fmla="val 3597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10131552" y="2240280"/>
            <a:ext cx="768096" cy="768096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23576" y="2432304"/>
            <a:ext cx="384048" cy="384048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9409176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29" name="Text 23"/>
          <p:cNvSpPr/>
          <p:nvPr/>
        </p:nvSpPr>
        <p:spPr>
          <a:xfrm>
            <a:off x="9409176" y="320040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win</a:t>
            </a:r>
            <a:endParaRPr lang="en-US" sz="1400" dirty="0"/>
          </a:p>
        </p:txBody>
      </p:sp>
      <p:sp>
        <p:nvSpPr>
          <p:cNvPr id="30" name="Text 24"/>
          <p:cNvSpPr/>
          <p:nvPr/>
        </p:nvSpPr>
        <p:spPr>
          <a:xfrm>
            <a:off x="9427464" y="3813048"/>
            <a:ext cx="21762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María got cash, Carlos got his product. The cash never left Peru.</a:t>
            </a:r>
            <a:endParaRPr lang="en-US" sz="1050" dirty="0"/>
          </a:p>
        </p:txBody>
      </p:sp>
      <p:sp>
        <p:nvSpPr>
          <p:cNvPr id="31" name="Shape 25"/>
          <p:cNvSpPr/>
          <p:nvPr/>
        </p:nvSpPr>
        <p:spPr>
          <a:xfrm>
            <a:off x="685800" y="5029200"/>
            <a:ext cx="10820095" cy="868680"/>
          </a:xfrm>
          <a:prstGeom prst="roundRect">
            <a:avLst>
              <a:gd name="adj" fmla="val 9474"/>
            </a:avLst>
          </a:prstGeom>
          <a:solidFill>
            <a:srgbClr val="047857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978408" y="518922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3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568" y="5326380"/>
            <a:ext cx="274320" cy="274320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1691640" y="5029200"/>
            <a:ext cx="953993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way, 40% of payouts are settled inside the network, country by country, without crossing a single border.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result: money stops fleeing the country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4630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— without matching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848295" y="1463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D648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leaves · $48,000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85800" y="1874520"/>
            <a:ext cx="10820095" cy="566928"/>
          </a:xfrm>
          <a:prstGeom prst="roundRect">
            <a:avLst>
              <a:gd name="adj" fmla="val 50000"/>
            </a:avLst>
          </a:prstGeom>
          <a:solidFill>
            <a:srgbClr val="E6EFEA"/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1874520"/>
            <a:ext cx="6492057" cy="566928"/>
          </a:xfrm>
          <a:prstGeom prst="roundRect">
            <a:avLst>
              <a:gd name="adj" fmla="val 50000"/>
            </a:avLst>
          </a:prstGeom>
          <a:solidFill>
            <a:srgbClr val="D6485A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85800" y="2788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— with Step 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848295" y="2788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20% remains · $16,000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85800" y="3200400"/>
            <a:ext cx="10820095" cy="566928"/>
          </a:xfrm>
          <a:prstGeom prst="roundRect">
            <a:avLst>
              <a:gd name="adj" fmla="val 50000"/>
            </a:avLst>
          </a:prstGeom>
          <a:solidFill>
            <a:srgbClr val="E6EFEA"/>
          </a:solidFill>
          <a:ln/>
        </p:spPr>
      </p:sp>
      <p:sp>
        <p:nvSpPr>
          <p:cNvPr id="10" name="Shape 8"/>
          <p:cNvSpPr/>
          <p:nvPr/>
        </p:nvSpPr>
        <p:spPr>
          <a:xfrm>
            <a:off x="685800" y="3200400"/>
            <a:ext cx="2164019" cy="566928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85800" y="4160520"/>
            <a:ext cx="10820095" cy="1691640"/>
          </a:xfrm>
          <a:prstGeom prst="roundRect">
            <a:avLst>
              <a:gd name="adj" fmla="val 6486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051560" y="4251960"/>
            <a:ext cx="36576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−67%</a:t>
            </a:r>
            <a:endParaRPr lang="en-US" sz="7200" dirty="0"/>
          </a:p>
        </p:txBody>
      </p:sp>
      <p:sp>
        <p:nvSpPr>
          <p:cNvPr id="13" name="Text 11"/>
          <p:cNvSpPr/>
          <p:nvPr/>
        </p:nvSpPr>
        <p:spPr>
          <a:xfrm>
            <a:off x="4709160" y="4389120"/>
            <a:ext cx="2926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money leaving the country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7818120" y="4389120"/>
            <a:ext cx="3413455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matching (Step 1) settles 40%. Only 20% moves to Step 2 to be converted into stablecoin.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what isn't matched gets converted to stablecoin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Sometimes, in a country or team, no one nearby wants to buy. That balance isn't stuck: it's converted to digital dollars and sent.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920240"/>
            <a:ext cx="10820095" cy="1143000"/>
          </a:xfrm>
          <a:prstGeom prst="roundRect">
            <a:avLst>
              <a:gd name="adj" fmla="val 8000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05840" y="2194560"/>
            <a:ext cx="594360" cy="59436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54430" y="2343150"/>
            <a:ext cx="297180" cy="2971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28800" y="1920240"/>
            <a:ext cx="935705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50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stablecoin is digital money that's always worth $1. It's sent to any country in minutes, 24/7, for a fraction of a bank's cost.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685800" y="3337560"/>
            <a:ext cx="5181448" cy="1828800"/>
          </a:xfrm>
          <a:prstGeom prst="roundRect">
            <a:avLst>
              <a:gd name="adj" fmla="val 6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" y="3749040"/>
            <a:ext cx="1005840" cy="10058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286000" y="3721608"/>
            <a:ext cx="33526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6A1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USDT</a:t>
            </a:r>
            <a:endParaRPr lang="en-US" sz="2400" dirty="0"/>
          </a:p>
        </p:txBody>
      </p:sp>
      <p:sp>
        <p:nvSpPr>
          <p:cNvPr id="11" name="Text 7"/>
          <p:cNvSpPr/>
          <p:nvPr/>
        </p:nvSpPr>
        <p:spPr>
          <a:xfrm>
            <a:off x="2286000" y="4251960"/>
            <a:ext cx="3352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2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Tether — The most-used stablecoin in the world.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6324448" y="3337560"/>
            <a:ext cx="5181448" cy="1828800"/>
          </a:xfrm>
          <a:prstGeom prst="roundRect">
            <a:avLst>
              <a:gd name="adj" fmla="val 6000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208" y="3749040"/>
            <a:ext cx="1005840" cy="100584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924648" y="3721608"/>
            <a:ext cx="33526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77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</a:t>
            </a:r>
            <a:endParaRPr lang="en-US" sz="2400" dirty="0"/>
          </a:p>
        </p:txBody>
      </p:sp>
      <p:sp>
        <p:nvSpPr>
          <p:cNvPr id="15" name="Text 10"/>
          <p:cNvSpPr/>
          <p:nvPr/>
        </p:nvSpPr>
        <p:spPr>
          <a:xfrm>
            <a:off x="7924648" y="4251960"/>
            <a:ext cx="3352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2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 Coin — Regulated and backed 1:1 in dollars.</a:t>
            </a:r>
            <a:endParaRPr lang="en-US" sz="1250" dirty="0"/>
          </a:p>
        </p:txBody>
      </p:sp>
      <p:sp>
        <p:nvSpPr>
          <p:cNvPr id="16" name="Shape 11"/>
          <p:cNvSpPr/>
          <p:nvPr/>
        </p:nvSpPr>
        <p:spPr>
          <a:xfrm>
            <a:off x="685800" y="5440680"/>
            <a:ext cx="10820095" cy="868680"/>
          </a:xfrm>
          <a:prstGeom prst="roundRect">
            <a:avLst>
              <a:gd name="adj" fmla="val 9474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978408" y="560070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568" y="5737860"/>
            <a:ext cx="274320" cy="2743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691640" y="5440680"/>
            <a:ext cx="953993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4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pick USDT or USDC based on the member's country. So everyone gets paid — matched (Step 1) or converted (Step 2).</a:t>
            </a:r>
            <a:endParaRPr lang="en-US" sz="1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payouts for your network — Proposal for NBN Living</dc:title>
  <dc:subject>PptxGenJS Presentation</dc:subject>
  <dc:creator>Windoce LLC / Tokiia</dc:creator>
  <cp:lastModifiedBy>Windoce LLC / Tokiia</cp:lastModifiedBy>
  <cp:revision>1</cp:revision>
  <dcterms:created xsi:type="dcterms:W3CDTF">2026-06-21T01:29:50Z</dcterms:created>
  <dcterms:modified xsi:type="dcterms:W3CDTF">2026-06-21T01:29:50Z</dcterms:modified>
</cp:coreProperties>
</file>